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4841C1F-110F-4508-9F95-2FBB57F72A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AF150EA-CEB4-4B5E-B989-BB2B0FE1EB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E0A12A5-3763-4BF5-89DC-1FAFDFD4E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2A0D-B6B1-4611-9E2F-0E3FE52321C6}" type="datetimeFigureOut">
              <a:rPr lang="pl-PL" smtClean="0"/>
              <a:t>2020-06-08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D4C2AF8-2072-44B0-A53F-56B49CEC3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9D5C789-1640-4762-8083-6247E15CD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EF72-A916-4646-8697-D0A36C6F43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2847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7A1602-9E07-4833-B581-518383532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D5247D6-3B45-4A75-A14D-70D8D3564C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D151817-6558-4E16-97A1-BADC8BDC5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2A0D-B6B1-4611-9E2F-0E3FE52321C6}" type="datetimeFigureOut">
              <a:rPr lang="pl-PL" smtClean="0"/>
              <a:t>2020-06-08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C820FFD-1EC1-4D54-8801-6AED3F2F4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DF79484-95F0-42A6-B7C4-BEE2E858E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EF72-A916-4646-8697-D0A36C6F43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5574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A7271E6E-600D-4F40-B29B-0339A8CF58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321AB9D-E1F0-411A-AE57-D0E3659CC2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2461554-2C61-4829-909E-ECB43B24F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2A0D-B6B1-4611-9E2F-0E3FE52321C6}" type="datetimeFigureOut">
              <a:rPr lang="pl-PL" smtClean="0"/>
              <a:t>2020-06-08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6410345-1328-4E3A-B67D-2E57C0204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15ABF1C-351B-44BC-AFF1-962E9C002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EF72-A916-4646-8697-D0A36C6F43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6626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5E470F-228D-4DCD-A25C-9DBB617E9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9E91DE8-138A-4F45-BE7C-79921E73C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5B4C9D2-03AD-45B8-90FB-D8CEF8F65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2A0D-B6B1-4611-9E2F-0E3FE52321C6}" type="datetimeFigureOut">
              <a:rPr lang="pl-PL" smtClean="0"/>
              <a:t>2020-06-08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83CD52D-A372-4832-8266-3F9A34164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39A554D-447E-4830-8717-8FC43CFAF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EF72-A916-4646-8697-D0A36C6F43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6160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06F6F5-87E6-4BCB-9E1F-3B0360997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512CD4C-61FF-43EE-9733-684453ADC9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9FA4079-98DA-4868-B438-2B1489DE0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2A0D-B6B1-4611-9E2F-0E3FE52321C6}" type="datetimeFigureOut">
              <a:rPr lang="pl-PL" smtClean="0"/>
              <a:t>2020-06-08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C53AC2D-C09E-4B42-9BCA-3EF1C8745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4DA865F-0FC9-4DC5-ACB5-F050709F9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EF72-A916-4646-8697-D0A36C6F43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2166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584393-72F8-4180-ABE3-372336ED8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E2BEA02-0710-45F6-9F4B-79DADCCBC5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A099CD5-D873-460E-8D9F-3A770E5452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F78611B-6F8E-4B54-89E3-74FA937D0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2A0D-B6B1-4611-9E2F-0E3FE52321C6}" type="datetimeFigureOut">
              <a:rPr lang="pl-PL" smtClean="0"/>
              <a:t>2020-06-08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8AA42E2-9328-4981-A5DB-9D68B4778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CE1A2AE-14E5-4658-AB46-0FB741C55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EF72-A916-4646-8697-D0A36C6F43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4478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3914E4-E7D6-42AF-BAD1-D355D3594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3DB04CC-D365-4343-BE17-CF703BEE4E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F071123-C76A-4752-982F-509AD995D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28C35E1-03D0-42F1-9DF0-DFF224889E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2A3B9B1-361F-4416-B87C-7C5DFACDA2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F6A42F5-1337-4233-B3BE-EB89E0A4E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2A0D-B6B1-4611-9E2F-0E3FE52321C6}" type="datetimeFigureOut">
              <a:rPr lang="pl-PL" smtClean="0"/>
              <a:t>2020-06-08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E8BE65DB-B3E3-4235-BE17-6171AAE06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2EEFC108-2167-44D8-8800-69D73B83C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EF72-A916-4646-8697-D0A36C6F43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9892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5FFF26-2A03-4225-9470-24EE1BBA8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F4801869-8D35-4443-A98C-1597BE6FD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2A0D-B6B1-4611-9E2F-0E3FE52321C6}" type="datetimeFigureOut">
              <a:rPr lang="pl-PL" smtClean="0"/>
              <a:t>2020-06-08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08F51D24-16A1-42DF-BB95-07B906DE7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2DF906E-A3D2-4644-9755-50773AFCF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EF72-A916-4646-8697-D0A36C6F43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8872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17626EFE-B394-467E-BD64-2BB714FEF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2A0D-B6B1-4611-9E2F-0E3FE52321C6}" type="datetimeFigureOut">
              <a:rPr lang="pl-PL" smtClean="0"/>
              <a:t>2020-06-08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1B60AD4E-9C36-4590-945E-C1CDFC079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939E689-DFA8-4AB6-878B-6A4A9EA29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EF72-A916-4646-8697-D0A36C6F43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7556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3493C1-8C2C-4562-A1D3-D9622F6A6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79C994D-0445-44E9-8BAF-F7E005EB9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233A44D-62C6-4BF8-B518-8814C3B490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2F67EC4-BF4A-4C14-BE33-CBBB24756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2A0D-B6B1-4611-9E2F-0E3FE52321C6}" type="datetimeFigureOut">
              <a:rPr lang="pl-PL" smtClean="0"/>
              <a:t>2020-06-08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2AD9B65-9096-4EEA-8BC3-78C69EED1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8A5EDD8-EBF5-42B1-87A9-603A1900C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EF72-A916-4646-8697-D0A36C6F43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5814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6B60C9-0B58-496C-B37C-EE965CEAF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C9EE871E-78E2-4CA3-806C-4790AAD5A2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089D627-9B2B-4C4C-BD0D-F479C36AC0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EEFDD1C-8D06-49B7-9415-78EE77733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2A0D-B6B1-4611-9E2F-0E3FE52321C6}" type="datetimeFigureOut">
              <a:rPr lang="pl-PL" smtClean="0"/>
              <a:t>2020-06-08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77380C0-DFF5-4FFC-866A-2E7C00822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E2E1BD3-5F08-45D5-ABE4-12EA30022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EF72-A916-4646-8697-D0A36C6F43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5664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C8258658-8FA5-495C-BF27-B4392B455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C9A5B54-1D1A-48B6-A5E1-0018AC621B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432F2BB-01C0-42FA-B185-0BC6510430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2A0D-B6B1-4611-9E2F-0E3FE52321C6}" type="datetimeFigureOut">
              <a:rPr lang="pl-PL" smtClean="0"/>
              <a:t>2020-06-08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D082E5F-2074-4E1E-A29F-70B9D07145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7C754EC-10CD-4A28-9912-5C7523379F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AEF72-A916-4646-8697-D0A36C6F43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0198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B76702-CF31-45A9-BFE9-CE1FAAE168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80228"/>
          </a:xfrm>
        </p:spPr>
        <p:txBody>
          <a:bodyPr>
            <a:normAutofit/>
          </a:bodyPr>
          <a:lstStyle/>
          <a:p>
            <a:r>
              <a:rPr lang="pl-PL" sz="1800" b="1" dirty="0">
                <a:latin typeface="Arial Black" panose="020B0A04020102020204" pitchFamily="34" charset="0"/>
              </a:rPr>
              <a:t>Zasady przyznawania jednorazowych środków na podjęcie działalności gospodarczej w powiecie lipnowskim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A17C3A3-A155-47B0-BE45-59A561E62A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38150"/>
            <a:ext cx="9144000" cy="3724712"/>
          </a:xfrm>
        </p:spPr>
        <p:txBody>
          <a:bodyPr>
            <a:normAutofit/>
          </a:bodyPr>
          <a:lstStyle/>
          <a:p>
            <a:r>
              <a:rPr lang="pl-PL" sz="1600" b="1" u="sng" dirty="0">
                <a:latin typeface="Arial Black" panose="020B0A04020102020204" pitchFamily="34" charset="0"/>
              </a:rPr>
              <a:t>Uprawniony do otrzymania środków jest:</a:t>
            </a:r>
          </a:p>
          <a:p>
            <a:endParaRPr lang="pl-PL" sz="2100" b="1" u="sng" dirty="0">
              <a:latin typeface="Arial Black" panose="020B0A04020102020204" pitchFamily="34" charset="0"/>
            </a:endParaRPr>
          </a:p>
          <a:p>
            <a:pPr marL="285750" indent="-2857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1600" b="1" dirty="0">
                <a:latin typeface="Arial Black" panose="020B0A04020102020204" pitchFamily="34" charset="0"/>
              </a:rPr>
              <a:t>bezrobotny zarejestrowany w PUP w Lipnie;</a:t>
            </a:r>
          </a:p>
          <a:p>
            <a:pPr marL="285750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1600" b="1" dirty="0">
                <a:latin typeface="Arial Black" panose="020B0A04020102020204" pitchFamily="34" charset="0"/>
              </a:rPr>
              <a:t>spełniający warunki</a:t>
            </a:r>
            <a:r>
              <a:rPr lang="pl-PL" sz="1600" dirty="0">
                <a:latin typeface="Arial Black" panose="020B0A04020102020204" pitchFamily="34" charset="0"/>
              </a:rPr>
              <a:t> rozporządzenia Ministra Rodziny, Pracy i Polityki Społecznej  z dnia 14.07.2017 r. w sprawie dokonywania z Funduszu Pracy refundacji kosztów wyposażenia lub doposażenia stanowiska pracy oraz przyznawania środków na podjęcie działalności gospodarczej (Dz.U z dnia 14.07.2017r. poz. 1380</a:t>
            </a:r>
            <a:endParaRPr lang="pl-PL" sz="1600" b="1" dirty="0">
              <a:latin typeface="Arial Black" panose="020B0A04020102020204" pitchFamily="34" charset="0"/>
            </a:endParaRP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1600" b="1" dirty="0">
                <a:latin typeface="Arial Black" panose="020B0A04020102020204" pitchFamily="34" charset="0"/>
              </a:rPr>
              <a:t>spełniający co najmniej jedno z kryteriów programu unijnego w przypadku gdy środki pochodzą z Unii Europejskiej;</a:t>
            </a: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pl-PL" sz="2100" b="1" dirty="0">
              <a:latin typeface="Arial Black" panose="020B0A040201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1600" b="1" dirty="0">
              <a:latin typeface="Arial Black" panose="020B0A040201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1600" b="1" dirty="0">
              <a:latin typeface="Arial Black" panose="020B0A040201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l-PL" sz="1800" b="1" dirty="0">
              <a:latin typeface="Arial Black" panose="020B0A040201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l-PL" sz="1800" b="1" dirty="0">
              <a:latin typeface="Arial Black" panose="020B0A040201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l-PL" sz="1800" b="1" dirty="0">
              <a:latin typeface="Arial Black" panose="020B0A04020102020204" pitchFamily="34" charset="0"/>
            </a:endParaRP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914B6137-0F1E-4048-97D6-1158CD2799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1208" y="803290"/>
            <a:ext cx="4973216" cy="1302343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Powiatowy Urząd Pracy w Lipnie</a:t>
            </a:r>
            <a:endParaRPr kumimoji="0" lang="pl-PL" altLang="pl-P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ul. Okrzei 7, 87-600 LIPNO</a:t>
            </a:r>
            <a:endParaRPr kumimoji="0" lang="pl-PL" altLang="pl-P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l-PL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tel. (54) 288 67 00</a:t>
            </a:r>
            <a:endParaRPr kumimoji="0" lang="pl-PL" altLang="pl-P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l-PL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www.lipno.praca.gov.pl</a:t>
            </a:r>
            <a:endParaRPr kumimoji="0" lang="pl-PL" altLang="pl-P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Centrum Aktywizacji Zawodowej - Dział Usług Rynku Pracy</a:t>
            </a:r>
            <a:endParaRPr kumimoji="0" lang="pl-PL" altLang="pl-P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40DA87A-E7E6-432F-9D08-AACB7D572A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C975C4E-C4DF-47F9-B57A-B6371574A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9B0E517-44C8-4E01-9A37-E52FAD41D6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620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Monotype Corsiva" panose="03010101010201010101" pitchFamily="66" charset="0"/>
              </a:rPr>
              <a:t>		</a:t>
            </a: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1">
            <a:extLst>
              <a:ext uri="{FF2B5EF4-FFF2-40B4-BE49-F238E27FC236}">
                <a16:creationId xmlns:a16="http://schemas.microsoft.com/office/drawing/2014/main" id="{35469BA4-CC70-48DD-9D6F-F1103E2C12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0098" y="914401"/>
            <a:ext cx="2393609" cy="889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8559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4070C48-2761-4EE3-8850-1D9BE93EE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7114"/>
          </a:xfrm>
        </p:spPr>
        <p:txBody>
          <a:bodyPr>
            <a:normAutofit/>
          </a:bodyPr>
          <a:lstStyle/>
          <a:p>
            <a:pPr algn="ctr"/>
            <a:r>
              <a:rPr lang="pl-PL" sz="1600" b="1" u="sng" dirty="0">
                <a:latin typeface="Arial Black" panose="020B0A04020102020204" pitchFamily="34" charset="0"/>
              </a:rPr>
              <a:t>Kwota środków i warunki ich przyznania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6FC9F43-DCB8-45F3-87A4-BCA2BCFB8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9626"/>
            <a:ext cx="10515600" cy="4977337"/>
          </a:xfrm>
        </p:spPr>
        <p:txBody>
          <a:bodyPr>
            <a:normAutofit/>
          </a:bodyPr>
          <a:lstStyle/>
          <a:p>
            <a:pPr algn="just"/>
            <a:r>
              <a:rPr lang="pl-PL" sz="1600" dirty="0">
                <a:latin typeface="Arial Black" panose="020B0A04020102020204" pitchFamily="34" charset="0"/>
              </a:rPr>
              <a:t>Kwota jednorazowych środków nie może przekraczać 600% przeciętnego wynagrodzenia oraz uzależniona jest od limitu finansowego, będącego w dyspozycji PUP Lipno i obecnie wynosi </a:t>
            </a:r>
            <a:r>
              <a:rPr lang="pl-PL" sz="1600" u="sng" dirty="0">
                <a:latin typeface="Arial Black" panose="020B0A04020102020204" pitchFamily="34" charset="0"/>
              </a:rPr>
              <a:t>20 000,00 zł.</a:t>
            </a:r>
          </a:p>
          <a:p>
            <a:pPr algn="just"/>
            <a:r>
              <a:rPr lang="pl-PL" sz="1600" dirty="0">
                <a:latin typeface="Arial Black" panose="020B0A04020102020204" pitchFamily="34" charset="0"/>
              </a:rPr>
              <a:t>Wniosek o przyznanie jednorazowych środków na podjęcie działalności gospodarczej dostępny jest na stronie PUP w Lipnie ( zakładka –dokumenty do pobrania);</a:t>
            </a:r>
          </a:p>
          <a:p>
            <a:pPr algn="just"/>
            <a:r>
              <a:rPr lang="pl-PL" sz="1600" dirty="0">
                <a:latin typeface="Arial Black" panose="020B0A04020102020204" pitchFamily="34" charset="0"/>
              </a:rPr>
              <a:t>Prawidłowo i kompletnie wypełniony wniosek wraz z wymaganymi załącznikami składać należy w terminie ogłoszonego naboru w siedzibie PUP w Lipnie;</a:t>
            </a:r>
          </a:p>
          <a:p>
            <a:pPr marL="0" indent="0" algn="just">
              <a:buNone/>
            </a:pPr>
            <a:r>
              <a:rPr lang="pl-PL" sz="1600" dirty="0">
                <a:solidFill>
                  <a:srgbClr val="FF0000"/>
                </a:solidFill>
                <a:latin typeface="Arial Black" panose="020B0A04020102020204" pitchFamily="34" charset="0"/>
              </a:rPr>
              <a:t>   UWAGA!</a:t>
            </a:r>
          </a:p>
          <a:p>
            <a:pPr marL="0" indent="0" algn="just">
              <a:buNone/>
            </a:pPr>
            <a:r>
              <a:rPr lang="pl-PL" sz="1600" dirty="0">
                <a:solidFill>
                  <a:srgbClr val="FF0000"/>
                </a:solidFill>
                <a:latin typeface="Arial Black" panose="020B0A04020102020204" pitchFamily="34" charset="0"/>
              </a:rPr>
              <a:t>   </a:t>
            </a:r>
            <a:r>
              <a:rPr lang="pl-PL" sz="1600" dirty="0">
                <a:latin typeface="Arial Black" panose="020B0A04020102020204" pitchFamily="34" charset="0"/>
              </a:rPr>
              <a:t>Wnioski niekompletne, nieprawidłowo wypełnione oraz złożone poza ogłoszonym naborem </a:t>
            </a:r>
          </a:p>
          <a:p>
            <a:pPr marL="0" indent="0" algn="just">
              <a:buNone/>
            </a:pPr>
            <a:r>
              <a:rPr lang="pl-PL" sz="1600" dirty="0">
                <a:latin typeface="Arial Black" panose="020B0A04020102020204" pitchFamily="34" charset="0"/>
              </a:rPr>
              <a:t>   </a:t>
            </a:r>
            <a:r>
              <a:rPr lang="pl-PL" sz="1600" u="sng" dirty="0">
                <a:solidFill>
                  <a:srgbClr val="FF0000"/>
                </a:solidFill>
                <a:latin typeface="Arial Black" panose="020B0A04020102020204" pitchFamily="34" charset="0"/>
              </a:rPr>
              <a:t>NIE BĘDĄ ROZPATRYWANE</a:t>
            </a:r>
            <a:r>
              <a:rPr lang="pl-PL" sz="1600" u="sng" dirty="0">
                <a:latin typeface="Arial Black" panose="020B0A04020102020204" pitchFamily="34" charset="0"/>
              </a:rPr>
              <a:t>.  </a:t>
            </a:r>
          </a:p>
          <a:p>
            <a:pPr algn="just"/>
            <a:r>
              <a:rPr lang="pl-PL" sz="1600" dirty="0">
                <a:latin typeface="Arial Black" panose="020B0A04020102020204" pitchFamily="34" charset="0"/>
              </a:rPr>
              <a:t>Po dokonaniu pozytywnej oceny formalnej, wniosek zostanie przekazany do rozpatrzenia przez Komisję do spraw opiniowania wniosków, w oparciu o kryteria zawarte w karcie oceny  formalnej i merytorycznej wniosku ( zakładka –dokumenty do pobrania);</a:t>
            </a:r>
          </a:p>
          <a:p>
            <a:pPr algn="just"/>
            <a:r>
              <a:rPr lang="pl-PL" sz="1600" dirty="0">
                <a:latin typeface="Arial Black" panose="020B0A04020102020204" pitchFamily="34" charset="0"/>
              </a:rPr>
              <a:t>Wnioski, które nie otrzymają minimalnej liczby punktów tj. 18, nie uzyskają dofinansowania;</a:t>
            </a:r>
          </a:p>
          <a:p>
            <a:pPr algn="just"/>
            <a:r>
              <a:rPr lang="pl-PL" sz="1600" dirty="0">
                <a:latin typeface="Arial Black" panose="020B0A04020102020204" pitchFamily="34" charset="0"/>
              </a:rPr>
              <a:t>Wnioskodawca w terminie 30 dni od ostatniego dnia terminu składania wniosków, otrzyma na piśmie informację o uwzględnieniu bądź odmowie uwzględnienia wniosku.</a:t>
            </a:r>
          </a:p>
          <a:p>
            <a:pPr marL="0" indent="0" algn="just">
              <a:buNone/>
            </a:pPr>
            <a:endParaRPr lang="pl-PL" sz="1600" dirty="0">
              <a:latin typeface="Arial Black" panose="020B0A04020102020204" pitchFamily="34" charset="0"/>
            </a:endParaRPr>
          </a:p>
          <a:p>
            <a:pPr algn="just"/>
            <a:endParaRPr lang="pl-PL" sz="1600" dirty="0">
              <a:latin typeface="Arial Black" panose="020B0A04020102020204" pitchFamily="34" charset="0"/>
            </a:endParaRPr>
          </a:p>
          <a:p>
            <a:endParaRPr lang="pl-PL" sz="1600" u="sng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182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0E33DF-552F-45AE-B729-A54F3748A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1600" u="sng" dirty="0">
                <a:latin typeface="Arial Black" panose="020B0A04020102020204" pitchFamily="34" charset="0"/>
              </a:rPr>
              <a:t>Zabezpieczenie zwrotu otrzymanych środków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95D9AC-0C2E-41A6-B037-636359FFA1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3850"/>
            <a:ext cx="10515600" cy="484311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sz="1600" u="sng" dirty="0">
                <a:latin typeface="Arial Black" panose="020B0A04020102020204" pitchFamily="34" charset="0"/>
              </a:rPr>
              <a:t>Jako formę zabezpieczenia zwrotu otrzymanych środków we wniosku należy wskazać dwóch poręczycieli, przy czym poręczyciel musi:</a:t>
            </a:r>
          </a:p>
          <a:p>
            <a:pPr>
              <a:buFontTx/>
              <a:buChar char="-"/>
            </a:pPr>
            <a:r>
              <a:rPr lang="pl-PL" sz="1600" dirty="0">
                <a:latin typeface="Arial Black" panose="020B0A04020102020204" pitchFamily="34" charset="0"/>
              </a:rPr>
              <a:t>być w wieku do 70 roku życia;</a:t>
            </a:r>
          </a:p>
          <a:p>
            <a:pPr>
              <a:buFontTx/>
              <a:buChar char="-"/>
            </a:pPr>
            <a:r>
              <a:rPr lang="pl-PL" sz="1600" dirty="0">
                <a:latin typeface="Arial Black" panose="020B0A04020102020204" pitchFamily="34" charset="0"/>
              </a:rPr>
              <a:t>posiadać umowę o pracę, zawartą co najmniej na czas prowadzenia działalności przez wnioskującego o dotację;</a:t>
            </a:r>
          </a:p>
          <a:p>
            <a:pPr>
              <a:buFontTx/>
              <a:buChar char="-"/>
            </a:pPr>
            <a:r>
              <a:rPr lang="pl-PL" sz="1600" dirty="0">
                <a:latin typeface="Arial Black" panose="020B0A04020102020204" pitchFamily="34" charset="0"/>
              </a:rPr>
              <a:t>prowadzić działalność przez co najmniej 2 lata przed złożeniem wniosku przez osobę wnioskującą o dotację;</a:t>
            </a:r>
          </a:p>
          <a:p>
            <a:pPr algn="just">
              <a:buFontTx/>
              <a:buChar char="-"/>
            </a:pPr>
            <a:r>
              <a:rPr lang="pl-PL" sz="1600" dirty="0">
                <a:latin typeface="Arial Black" panose="020B0A04020102020204" pitchFamily="34" charset="0"/>
              </a:rPr>
              <a:t>osiągać na terenie Rzeczpospolitej Polskiej średni dochód brutto z ostatnich trzech                 miesięcy w wysokości nie mniejszej niż 110% najniższej krajowej (2 860,00 zł- za miesiąc) po odliczeniu miesięcznych spłat wynikających z zobowiązań finansowych;</a:t>
            </a:r>
          </a:p>
          <a:p>
            <a:pPr algn="just">
              <a:buFontTx/>
              <a:buChar char="-"/>
            </a:pPr>
            <a:r>
              <a:rPr lang="pl-PL" sz="1600" dirty="0">
                <a:latin typeface="Arial Black" panose="020B0A04020102020204" pitchFamily="34" charset="0"/>
              </a:rPr>
              <a:t>udokumentować uzyskany dochód.</a:t>
            </a:r>
          </a:p>
          <a:p>
            <a:pPr marL="0" indent="0" algn="ctr">
              <a:buNone/>
            </a:pPr>
            <a:r>
              <a:rPr lang="pl-PL" sz="1600" u="sng" dirty="0">
                <a:latin typeface="Arial Black" panose="020B0A04020102020204" pitchFamily="34" charset="0"/>
              </a:rPr>
              <a:t>Dokumentem potwierdzającym uzyskany dochód jest dla osób:</a:t>
            </a:r>
          </a:p>
          <a:p>
            <a:pPr algn="just">
              <a:buFontTx/>
              <a:buChar char="-"/>
            </a:pPr>
            <a:r>
              <a:rPr lang="pl-PL" sz="1600" dirty="0">
                <a:latin typeface="Arial Black" panose="020B0A04020102020204" pitchFamily="34" charset="0"/>
              </a:rPr>
              <a:t>zatrudnionych   na postawie umowy o pracę - zaświadczenie z zakładu pracy za okres </a:t>
            </a:r>
            <a:r>
              <a:rPr lang="pl-PL" sz="1600" u="sng" dirty="0">
                <a:latin typeface="Arial Black" panose="020B0A04020102020204" pitchFamily="34" charset="0"/>
              </a:rPr>
              <a:t>3 m-</a:t>
            </a:r>
            <a:r>
              <a:rPr lang="pl-PL" sz="1600" u="sng" dirty="0" err="1">
                <a:latin typeface="Arial Black" panose="020B0A04020102020204" pitchFamily="34" charset="0"/>
              </a:rPr>
              <a:t>cy</a:t>
            </a:r>
            <a:r>
              <a:rPr lang="pl-PL" sz="1600" u="sng" dirty="0">
                <a:latin typeface="Arial Black" panose="020B0A04020102020204" pitchFamily="34" charset="0"/>
              </a:rPr>
              <a:t>,</a:t>
            </a:r>
            <a:r>
              <a:rPr lang="pl-PL" sz="1600" dirty="0">
                <a:latin typeface="Arial Black" panose="020B0A04020102020204" pitchFamily="34" charset="0"/>
              </a:rPr>
              <a:t> poprzedzających datę </a:t>
            </a:r>
            <a:r>
              <a:rPr lang="pl-PL" sz="1600">
                <a:latin typeface="Arial Black" panose="020B0A04020102020204" pitchFamily="34" charset="0"/>
              </a:rPr>
              <a:t>złożenia wniosku </a:t>
            </a:r>
            <a:r>
              <a:rPr lang="pl-PL" sz="1600" dirty="0">
                <a:latin typeface="Arial Black" panose="020B0A04020102020204" pitchFamily="34" charset="0"/>
              </a:rPr>
              <a:t>( oryginał)</a:t>
            </a:r>
          </a:p>
          <a:p>
            <a:pPr algn="just">
              <a:buFontTx/>
              <a:buChar char="-"/>
            </a:pPr>
            <a:r>
              <a:rPr lang="pl-PL" sz="1600" dirty="0">
                <a:latin typeface="Arial Black" panose="020B0A04020102020204" pitchFamily="34" charset="0"/>
              </a:rPr>
              <a:t>prowadzących działalność gospodarczą-  wydruk z księgi przychodów i rozchodów </a:t>
            </a:r>
          </a:p>
          <a:p>
            <a:pPr algn="just">
              <a:buFontTx/>
              <a:buChar char="-"/>
            </a:pPr>
            <a:r>
              <a:rPr lang="pl-PL" sz="1600" dirty="0">
                <a:latin typeface="Arial Black" panose="020B0A04020102020204" pitchFamily="34" charset="0"/>
              </a:rPr>
              <a:t>pobierających emeryturę – aktualna decyzja organu przyznającego świadczenie</a:t>
            </a:r>
          </a:p>
          <a:p>
            <a:pPr algn="just">
              <a:buFontTx/>
              <a:buChar char="-"/>
            </a:pPr>
            <a:r>
              <a:rPr lang="pl-PL" sz="1600" dirty="0">
                <a:latin typeface="Arial Black" panose="020B0A04020102020204" pitchFamily="34" charset="0"/>
              </a:rPr>
              <a:t>będących właścicielami gospodarstwa rolnego- zaświadczenie z właściwego miejscowo urzędu gminy o ilości hektarów przeliczeniowych i wysokości osiągniętego dochodu</a:t>
            </a:r>
          </a:p>
          <a:p>
            <a:endParaRPr lang="pl-PL" sz="1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409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674D34-0E00-46A5-B432-2A31D9E62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9334"/>
          </a:xfrm>
        </p:spPr>
        <p:txBody>
          <a:bodyPr>
            <a:normAutofit/>
          </a:bodyPr>
          <a:lstStyle/>
          <a:p>
            <a:pPr algn="ctr"/>
            <a:r>
              <a:rPr lang="pl-PL" sz="1600" u="sng" dirty="0">
                <a:latin typeface="Arial Black" panose="020B0A04020102020204" pitchFamily="34" charset="0"/>
              </a:rPr>
              <a:t>Wyłączenia z dofinansowania </a:t>
            </a:r>
            <a:endParaRPr lang="pl-PL" sz="1600" dirty="0">
              <a:latin typeface="Arial Black" panose="020B0A040201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A2E25F9-E1E1-4A39-B644-B2A1EC13C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4460"/>
            <a:ext cx="10515600" cy="50025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sz="1600" u="sng" dirty="0">
                <a:latin typeface="Arial Black" panose="020B0A04020102020204" pitchFamily="34" charset="0"/>
              </a:rPr>
              <a:t>Wyłączona z dofinansowania jest podjęcie działalności w zakresie:</a:t>
            </a:r>
          </a:p>
          <a:p>
            <a:r>
              <a:rPr lang="pl-PL" sz="1600" dirty="0">
                <a:latin typeface="Arial Black" panose="020B0A04020102020204" pitchFamily="34" charset="0"/>
              </a:rPr>
              <a:t>sprzedaży internetowej;</a:t>
            </a:r>
          </a:p>
          <a:p>
            <a:r>
              <a:rPr lang="pl-PL" sz="1600" dirty="0">
                <a:latin typeface="Arial Black" panose="020B0A04020102020204" pitchFamily="34" charset="0"/>
              </a:rPr>
              <a:t>wypożyczania sprzętu;</a:t>
            </a:r>
          </a:p>
          <a:p>
            <a:r>
              <a:rPr lang="pl-PL" sz="1600" dirty="0">
                <a:latin typeface="Arial Black" panose="020B0A04020102020204" pitchFamily="34" charset="0"/>
              </a:rPr>
              <a:t>pośrednictwa finansowego;</a:t>
            </a:r>
          </a:p>
          <a:p>
            <a:r>
              <a:rPr lang="pl-PL" sz="1600" dirty="0">
                <a:latin typeface="Arial Black" panose="020B0A04020102020204" pitchFamily="34" charset="0"/>
              </a:rPr>
              <a:t>transportu;</a:t>
            </a:r>
          </a:p>
          <a:p>
            <a:r>
              <a:rPr lang="pl-PL" sz="1600" dirty="0">
                <a:latin typeface="Arial Black" panose="020B0A04020102020204" pitchFamily="34" charset="0"/>
              </a:rPr>
              <a:t>handlu obwoźnego oraz ruchomych placówek gastronomicznych;</a:t>
            </a:r>
          </a:p>
          <a:p>
            <a:r>
              <a:rPr lang="pl-PL" sz="1600" dirty="0">
                <a:latin typeface="Arial Black" panose="020B0A04020102020204" pitchFamily="34" charset="0"/>
              </a:rPr>
              <a:t>handlu rzeczami używanymi;</a:t>
            </a:r>
          </a:p>
          <a:p>
            <a:r>
              <a:rPr lang="pl-PL" sz="1600" dirty="0">
                <a:latin typeface="Arial Black" panose="020B0A04020102020204" pitchFamily="34" charset="0"/>
              </a:rPr>
              <a:t>prowadzenia lombardów i komisów;</a:t>
            </a:r>
          </a:p>
          <a:p>
            <a:r>
              <a:rPr lang="pl-PL" sz="1600" dirty="0">
                <a:latin typeface="Arial Black" panose="020B0A04020102020204" pitchFamily="34" charset="0"/>
              </a:rPr>
              <a:t>tożsamej lub zbieżnej z działalnością gospodarczą prowadzoną przez członków rodziny pod tym samym adresem oraz w przypadku działalności mobilnej usług świadczonych u klienta ( tyczy się całej grupy PKD);</a:t>
            </a:r>
          </a:p>
          <a:p>
            <a:r>
              <a:rPr lang="pl-PL" sz="1600" dirty="0">
                <a:latin typeface="Arial Black" panose="020B0A04020102020204" pitchFamily="34" charset="0"/>
              </a:rPr>
              <a:t>w sektorze rybołówstwa i akwakultury;</a:t>
            </a:r>
          </a:p>
          <a:p>
            <a:r>
              <a:rPr lang="pl-PL" sz="1600" dirty="0">
                <a:latin typeface="Arial Black" panose="020B0A04020102020204" pitchFamily="34" charset="0"/>
              </a:rPr>
              <a:t>produkcji podstawowych produktów rolnych;</a:t>
            </a:r>
          </a:p>
          <a:p>
            <a:r>
              <a:rPr lang="pl-PL" sz="1600" dirty="0">
                <a:latin typeface="Arial Black" panose="020B0A04020102020204" pitchFamily="34" charset="0"/>
              </a:rPr>
              <a:t>przetwarzania i wprowadzania do obrotu produktów rolnych,</a:t>
            </a:r>
          </a:p>
          <a:p>
            <a:r>
              <a:rPr lang="pl-PL" sz="1600" dirty="0">
                <a:latin typeface="Arial Black" panose="020B0A04020102020204" pitchFamily="34" charset="0"/>
              </a:rPr>
              <a:t>związanej z prowadzaniem działalności wywozowej do państw trzecich lub państw członkowskich;</a:t>
            </a:r>
          </a:p>
          <a:p>
            <a:r>
              <a:rPr lang="pl-PL" sz="1600" dirty="0">
                <a:latin typeface="Arial Black" panose="020B0A04020102020204" pitchFamily="34" charset="0"/>
              </a:rPr>
              <a:t>uwarunkowanej pierwszeństwem korzystania z towarów krajowych w stosunku do towarów sprowadzonych z zagranicy;</a:t>
            </a:r>
          </a:p>
          <a:p>
            <a:r>
              <a:rPr lang="pl-PL" sz="1600" dirty="0">
                <a:latin typeface="Arial Black" panose="020B0A04020102020204" pitchFamily="34" charset="0"/>
              </a:rPr>
              <a:t>obrotu używanymi maszynami, urządzeniami itp.;</a:t>
            </a:r>
          </a:p>
          <a:p>
            <a:pPr marL="0" indent="0">
              <a:buNone/>
            </a:pPr>
            <a:endParaRPr lang="pl-PL" sz="1600" dirty="0">
              <a:latin typeface="Arial Black" panose="020B0A04020102020204" pitchFamily="34" charset="0"/>
            </a:endParaRPr>
          </a:p>
          <a:p>
            <a:endParaRPr lang="pl-PL" sz="1600" dirty="0">
              <a:latin typeface="Arial Black" panose="020B0A04020102020204" pitchFamily="34" charset="0"/>
            </a:endParaRPr>
          </a:p>
          <a:p>
            <a:endParaRPr lang="pl-PL" sz="1600" dirty="0">
              <a:latin typeface="Arial Black" panose="020B0A04020102020204" pitchFamily="34" charset="0"/>
            </a:endParaRPr>
          </a:p>
          <a:p>
            <a:endParaRPr lang="pl-PL" sz="1600" dirty="0">
              <a:latin typeface="Arial Black" panose="020B0A04020102020204" pitchFamily="34" charset="0"/>
            </a:endParaRPr>
          </a:p>
          <a:p>
            <a:endParaRPr lang="pl-PL" sz="1600" dirty="0">
              <a:latin typeface="Arial Black" panose="020B0A04020102020204" pitchFamily="34" charset="0"/>
            </a:endParaRPr>
          </a:p>
          <a:p>
            <a:endParaRPr lang="pl-PL" sz="1600" dirty="0">
              <a:latin typeface="Arial Black" panose="020B0A04020102020204" pitchFamily="34" charset="0"/>
            </a:endParaRPr>
          </a:p>
          <a:p>
            <a:endParaRPr lang="pl-PL" sz="1600" dirty="0">
              <a:latin typeface="Arial Black" panose="020B0A04020102020204" pitchFamily="34" charset="0"/>
            </a:endParaRPr>
          </a:p>
          <a:p>
            <a:endParaRPr lang="pl-PL" sz="1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679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8EC125-F9CE-40B9-8D62-73DE15EA7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06662"/>
          </a:xfrm>
        </p:spPr>
        <p:txBody>
          <a:bodyPr>
            <a:normAutofit/>
          </a:bodyPr>
          <a:lstStyle/>
          <a:p>
            <a:pPr algn="ctr"/>
            <a:r>
              <a:rPr lang="pl-PL" sz="1600" dirty="0">
                <a:latin typeface="Arial Black" panose="020B0A04020102020204" pitchFamily="34" charset="0"/>
              </a:rPr>
              <a:t>Wyłączenia z dofinansowania  </a:t>
            </a:r>
            <a:r>
              <a:rPr lang="pl-PL" sz="1600" dirty="0" err="1">
                <a:latin typeface="Arial Black" panose="020B0A04020102020204" pitchFamily="34" charset="0"/>
              </a:rPr>
              <a:t>c.d</a:t>
            </a:r>
            <a:endParaRPr lang="pl-PL" sz="1600" dirty="0">
              <a:latin typeface="Arial Black" panose="020B0A040201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CB57CB3-BD54-43D4-9505-5503E619B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pPr algn="just"/>
            <a:r>
              <a:rPr lang="pl-PL" sz="1600" dirty="0">
                <a:latin typeface="Arial Black" panose="020B0A04020102020204" pitchFamily="34" charset="0"/>
              </a:rPr>
              <a:t>sprzedaży prowadzonej w wykorzystaniem automatów samosprzedających (urządzeń </a:t>
            </a:r>
            <a:r>
              <a:rPr lang="pl-PL" sz="1600" dirty="0" err="1">
                <a:latin typeface="Arial Black" panose="020B0A04020102020204" pitchFamily="34" charset="0"/>
              </a:rPr>
              <a:t>vendingowych</a:t>
            </a:r>
            <a:r>
              <a:rPr lang="pl-PL" sz="1600" dirty="0">
                <a:latin typeface="Arial Black" panose="020B0A04020102020204" pitchFamily="34" charset="0"/>
              </a:rPr>
              <a:t>), automatów fotograficznych (</a:t>
            </a:r>
            <a:r>
              <a:rPr lang="pl-PL" sz="1600" dirty="0" err="1">
                <a:latin typeface="Arial Black" panose="020B0A04020102020204" pitchFamily="34" charset="0"/>
              </a:rPr>
              <a:t>fotobudki</a:t>
            </a:r>
            <a:r>
              <a:rPr lang="pl-PL" sz="1600" dirty="0">
                <a:latin typeface="Arial Black" panose="020B0A04020102020204" pitchFamily="34" charset="0"/>
              </a:rPr>
              <a:t>);</a:t>
            </a:r>
          </a:p>
          <a:p>
            <a:pPr algn="just"/>
            <a:r>
              <a:rPr lang="pl-PL" sz="1600" dirty="0">
                <a:latin typeface="Arial Black" panose="020B0A04020102020204" pitchFamily="34" charset="0"/>
              </a:rPr>
              <a:t>marketingu wielopoziomowego;</a:t>
            </a:r>
          </a:p>
          <a:p>
            <a:pPr algn="just"/>
            <a:r>
              <a:rPr lang="pl-PL" sz="1600" dirty="0" err="1">
                <a:latin typeface="Arial Black" panose="020B0A04020102020204" pitchFamily="34" charset="0"/>
              </a:rPr>
              <a:t>escape</a:t>
            </a:r>
            <a:r>
              <a:rPr lang="pl-PL" sz="1600" dirty="0">
                <a:latin typeface="Arial Black" panose="020B0A04020102020204" pitchFamily="34" charset="0"/>
              </a:rPr>
              <a:t> </a:t>
            </a:r>
            <a:r>
              <a:rPr lang="pl-PL" sz="1600" dirty="0" err="1">
                <a:latin typeface="Arial Black" panose="020B0A04020102020204" pitchFamily="34" charset="0"/>
              </a:rPr>
              <a:t>room</a:t>
            </a:r>
            <a:r>
              <a:rPr lang="pl-PL" sz="1600" dirty="0">
                <a:latin typeface="Arial Black" panose="020B0A04020102020204" pitchFamily="34" charset="0"/>
              </a:rPr>
              <a:t>;</a:t>
            </a:r>
          </a:p>
          <a:p>
            <a:pPr algn="just"/>
            <a:r>
              <a:rPr lang="pl-PL" sz="1600" dirty="0">
                <a:latin typeface="Arial Black" panose="020B0A04020102020204" pitchFamily="34" charset="0"/>
              </a:rPr>
              <a:t>działalności w zakresie praktyk lekarskich, w tym stomatologicznych;</a:t>
            </a:r>
          </a:p>
          <a:p>
            <a:pPr algn="just"/>
            <a:r>
              <a:rPr lang="pl-PL" sz="1600" dirty="0">
                <a:latin typeface="Arial Black" panose="020B0A04020102020204" pitchFamily="34" charset="0"/>
              </a:rPr>
              <a:t>Działalności w zakresie wróżbiarstwa, medycyny naturalnej, alternatywnej, niekonwencjonalnej i naturoterapii.</a:t>
            </a:r>
          </a:p>
          <a:p>
            <a:pPr algn="just"/>
            <a:endParaRPr lang="pl-PL" sz="1600" dirty="0">
              <a:latin typeface="Arial Black" panose="020B0A04020102020204" pitchFamily="34" charset="0"/>
            </a:endParaRPr>
          </a:p>
          <a:p>
            <a:pPr marL="0" indent="0" algn="just">
              <a:buNone/>
            </a:pPr>
            <a:r>
              <a:rPr lang="pl-PL" sz="1600" dirty="0">
                <a:latin typeface="Arial Black" panose="020B0A04020102020204" pitchFamily="34" charset="0"/>
              </a:rPr>
              <a:t> Środki na podjęcie działalności nie mogą być wykorzystane na:</a:t>
            </a:r>
          </a:p>
          <a:p>
            <a:pPr algn="just"/>
            <a:r>
              <a:rPr lang="pl-PL" sz="1600" dirty="0">
                <a:latin typeface="Arial Black" panose="020B0A04020102020204" pitchFamily="34" charset="0"/>
              </a:rPr>
              <a:t>zakup samochodów;</a:t>
            </a:r>
          </a:p>
          <a:p>
            <a:pPr algn="just"/>
            <a:r>
              <a:rPr lang="pl-PL" sz="1600" dirty="0">
                <a:latin typeface="Arial Black" panose="020B0A04020102020204" pitchFamily="34" charset="0"/>
              </a:rPr>
              <a:t>leasing maszyn, pojazdów i urządzeń;</a:t>
            </a:r>
          </a:p>
          <a:p>
            <a:pPr algn="just"/>
            <a:r>
              <a:rPr lang="pl-PL" sz="1600" dirty="0">
                <a:latin typeface="Arial Black" panose="020B0A04020102020204" pitchFamily="34" charset="0"/>
              </a:rPr>
              <a:t>opłaty skarbowe, administracyjne, podatki, koncesje, udziały wnoszone do spółek, zakup akcji, obligacji, koszty transportu, przesyłek itp.;</a:t>
            </a:r>
          </a:p>
          <a:p>
            <a:pPr algn="just"/>
            <a:r>
              <a:rPr lang="pl-PL" sz="1600" dirty="0">
                <a:latin typeface="Arial Black" panose="020B0A04020102020204" pitchFamily="34" charset="0"/>
              </a:rPr>
              <a:t>wynagrodzenia wraz z pochodnymi;</a:t>
            </a:r>
          </a:p>
          <a:p>
            <a:pPr algn="just"/>
            <a:r>
              <a:rPr lang="pl-PL" sz="1600" dirty="0">
                <a:latin typeface="Arial Black" panose="020B0A04020102020204" pitchFamily="34" charset="0"/>
              </a:rPr>
              <a:t>finansowanie kosztów umowy;</a:t>
            </a:r>
          </a:p>
          <a:p>
            <a:pPr algn="just"/>
            <a:r>
              <a:rPr lang="pl-PL" sz="1600" dirty="0">
                <a:latin typeface="Arial Black" panose="020B0A04020102020204" pitchFamily="34" charset="0"/>
              </a:rPr>
              <a:t>zakup lokalu;</a:t>
            </a:r>
          </a:p>
          <a:p>
            <a:pPr algn="just"/>
            <a:endParaRPr lang="pl-PL" sz="1600" dirty="0">
              <a:latin typeface="Arial Black" panose="020B0A04020102020204" pitchFamily="34" charset="0"/>
            </a:endParaRPr>
          </a:p>
          <a:p>
            <a:pPr algn="just"/>
            <a:endParaRPr lang="pl-PL" sz="1600" dirty="0">
              <a:latin typeface="Arial Black" panose="020B0A04020102020204" pitchFamily="34" charset="0"/>
            </a:endParaRPr>
          </a:p>
          <a:p>
            <a:pPr algn="just"/>
            <a:endParaRPr lang="pl-PL" sz="1600" dirty="0">
              <a:latin typeface="Arial Black" panose="020B0A04020102020204" pitchFamily="34" charset="0"/>
            </a:endParaRPr>
          </a:p>
          <a:p>
            <a:pPr algn="just"/>
            <a:endParaRPr lang="pl-PL" sz="1600" dirty="0">
              <a:latin typeface="Arial Black" panose="020B0A04020102020204" pitchFamily="34" charset="0"/>
            </a:endParaRPr>
          </a:p>
          <a:p>
            <a:pPr algn="just"/>
            <a:endParaRPr lang="pl-PL" sz="1600" dirty="0">
              <a:latin typeface="Arial Black" panose="020B0A04020102020204" pitchFamily="34" charset="0"/>
            </a:endParaRPr>
          </a:p>
          <a:p>
            <a:pPr algn="just"/>
            <a:endParaRPr lang="pl-PL" sz="1600" dirty="0">
              <a:latin typeface="Arial Black" panose="020B0A04020102020204" pitchFamily="34" charset="0"/>
            </a:endParaRPr>
          </a:p>
          <a:p>
            <a:pPr marL="0" indent="0" algn="just">
              <a:buNone/>
            </a:pPr>
            <a:endParaRPr lang="pl-PL" sz="1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14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7D89D6-C866-497B-883D-5B3CDC8D3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7330"/>
          </a:xfrm>
        </p:spPr>
        <p:txBody>
          <a:bodyPr>
            <a:normAutofit/>
          </a:bodyPr>
          <a:lstStyle/>
          <a:p>
            <a:pPr algn="ctr"/>
            <a:r>
              <a:rPr lang="pl-PL" sz="1600" u="sng" dirty="0">
                <a:latin typeface="Arial Black" panose="020B0A04020102020204" pitchFamily="34" charset="0"/>
              </a:rPr>
              <a:t>Wyłączenia z dofinansowania </a:t>
            </a:r>
            <a:r>
              <a:rPr lang="pl-PL" sz="1600" u="sng" dirty="0" err="1">
                <a:latin typeface="Arial Black" panose="020B0A04020102020204" pitchFamily="34" charset="0"/>
              </a:rPr>
              <a:t>c.d</a:t>
            </a:r>
            <a:endParaRPr lang="pl-PL" sz="1600" u="sng" dirty="0">
              <a:latin typeface="Arial Black" panose="020B0A040201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4D96072-22E8-483D-8826-7CA056C5C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4734"/>
            <a:ext cx="10515600" cy="5212229"/>
          </a:xfrm>
        </p:spPr>
        <p:txBody>
          <a:bodyPr>
            <a:normAutofit/>
          </a:bodyPr>
          <a:lstStyle/>
          <a:p>
            <a:r>
              <a:rPr lang="pl-PL" sz="1600" dirty="0">
                <a:latin typeface="Arial Black" panose="020B0A04020102020204" pitchFamily="34" charset="0"/>
              </a:rPr>
              <a:t>zakup ziemi;</a:t>
            </a:r>
          </a:p>
          <a:p>
            <a:r>
              <a:rPr lang="pl-PL" sz="1600" dirty="0">
                <a:latin typeface="Arial Black" panose="020B0A04020102020204" pitchFamily="34" charset="0"/>
              </a:rPr>
              <a:t>remont lokalu;</a:t>
            </a:r>
          </a:p>
          <a:p>
            <a:r>
              <a:rPr lang="pl-PL" sz="1600" dirty="0">
                <a:latin typeface="Arial Black" panose="020B0A04020102020204" pitchFamily="34" charset="0"/>
              </a:rPr>
              <a:t>koszt ubezpieczenia lokalu;</a:t>
            </a:r>
          </a:p>
          <a:p>
            <a:r>
              <a:rPr lang="pl-PL" sz="1600" dirty="0">
                <a:latin typeface="Arial Black" panose="020B0A04020102020204" pitchFamily="34" charset="0"/>
              </a:rPr>
              <a:t>zakupy od członków rodziny (osoby powiązane węzłem pokrewieństwa lub powinowactwa) oraz innych osób bliskich pozostających we wspólnym pożyciu, nawet jeśli osoba ta jest podmiotem prowadzącym działalność gospodarczą;</a:t>
            </a:r>
          </a:p>
          <a:p>
            <a:r>
              <a:rPr lang="pl-PL" sz="1600" dirty="0">
                <a:latin typeface="Arial Black" panose="020B0A04020102020204" pitchFamily="34" charset="0"/>
              </a:rPr>
              <a:t>zakup kasy fiskalnej;</a:t>
            </a:r>
          </a:p>
          <a:p>
            <a:r>
              <a:rPr lang="pl-PL" sz="1600" dirty="0">
                <a:latin typeface="Arial Black" panose="020B0A04020102020204" pitchFamily="34" charset="0"/>
              </a:rPr>
              <a:t>zakup telefonów komórkowych;</a:t>
            </a:r>
          </a:p>
          <a:p>
            <a:r>
              <a:rPr lang="pl-PL" sz="1600" dirty="0">
                <a:latin typeface="Arial Black" panose="020B0A04020102020204" pitchFamily="34" charset="0"/>
              </a:rPr>
              <a:t>zakup, który nie jest ściśle związany z zakresem planowanej działalności;</a:t>
            </a:r>
          </a:p>
          <a:p>
            <a:endParaRPr lang="pl-PL" sz="1600" dirty="0">
              <a:latin typeface="Arial Black" panose="020B0A04020102020204" pitchFamily="34" charset="0"/>
            </a:endParaRPr>
          </a:p>
          <a:p>
            <a:endParaRPr lang="pl-PL" sz="1600" dirty="0">
              <a:latin typeface="Arial Black" panose="020B0A04020102020204" pitchFamily="34" charset="0"/>
            </a:endParaRPr>
          </a:p>
          <a:p>
            <a:endParaRPr lang="pl-PL" sz="1600" dirty="0">
              <a:latin typeface="Arial Black" panose="020B0A04020102020204" pitchFamily="34" charset="0"/>
            </a:endParaRPr>
          </a:p>
          <a:p>
            <a:endParaRPr lang="pl-PL" sz="1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140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A960E9-0FF1-4DEE-9443-961D9571C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2163"/>
          </a:xfrm>
        </p:spPr>
        <p:txBody>
          <a:bodyPr>
            <a:normAutofit/>
          </a:bodyPr>
          <a:lstStyle/>
          <a:p>
            <a:pPr algn="ctr"/>
            <a:r>
              <a:rPr lang="pl-PL" sz="1600" b="1" u="sng" dirty="0">
                <a:latin typeface="Arial Black" panose="020B0A04020102020204" pitchFamily="34" charset="0"/>
              </a:rPr>
              <a:t>Ograniczenia w wydatkowaniu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6EA0498-1B7E-49AD-8A56-EA24CC813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9901"/>
            <a:ext cx="10515600" cy="51870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600" u="sng" dirty="0">
                <a:latin typeface="Arial Black" panose="020B0A04020102020204" pitchFamily="34" charset="0"/>
              </a:rPr>
              <a:t>Ograniczeniu podlegają wydatki przeznaczone na zakup:</a:t>
            </a:r>
          </a:p>
          <a:p>
            <a:pPr marL="0" indent="0">
              <a:buNone/>
            </a:pPr>
            <a:r>
              <a:rPr lang="pl-PL" sz="1600" dirty="0">
                <a:latin typeface="Arial Black" panose="020B0A04020102020204" pitchFamily="34" charset="0"/>
              </a:rPr>
              <a:t>    1) mebli do 25% przyznanych środków;</a:t>
            </a:r>
          </a:p>
          <a:p>
            <a:pPr marL="0" indent="0">
              <a:buNone/>
            </a:pPr>
            <a:r>
              <a:rPr lang="pl-PL" sz="1600" dirty="0">
                <a:latin typeface="Arial Black" panose="020B0A04020102020204" pitchFamily="34" charset="0"/>
              </a:rPr>
              <a:t>    2) towarów do dalszej odsprzedaży do 60% przyznanych;</a:t>
            </a:r>
          </a:p>
          <a:p>
            <a:pPr marL="0" indent="0">
              <a:buNone/>
            </a:pPr>
            <a:r>
              <a:rPr lang="pl-PL" sz="1600" dirty="0">
                <a:latin typeface="Arial Black" panose="020B0A04020102020204" pitchFamily="34" charset="0"/>
              </a:rPr>
              <a:t>    3) surowców do 60% przyznanych środków;</a:t>
            </a:r>
          </a:p>
          <a:p>
            <a:pPr marL="0" indent="0">
              <a:buNone/>
            </a:pPr>
            <a:r>
              <a:rPr lang="pl-PL" sz="1600" dirty="0">
                <a:latin typeface="Arial Black" panose="020B0A04020102020204" pitchFamily="34" charset="0"/>
              </a:rPr>
              <a:t>    4) artykułów reklamowych  do 5% przyznanych środków;</a:t>
            </a:r>
          </a:p>
          <a:p>
            <a:pPr marL="0" indent="0">
              <a:buNone/>
            </a:pPr>
            <a:r>
              <a:rPr lang="pl-PL" sz="1600" dirty="0">
                <a:latin typeface="Arial Black" panose="020B0A04020102020204" pitchFamily="34" charset="0"/>
              </a:rPr>
              <a:t>    5) laptopów lub zestawów komputerowych do kwoty 3 500,00 zł;</a:t>
            </a:r>
          </a:p>
          <a:p>
            <a:pPr marL="0" indent="0">
              <a:buNone/>
            </a:pPr>
            <a:r>
              <a:rPr lang="pl-PL" sz="1600" dirty="0">
                <a:latin typeface="Arial Black" panose="020B0A04020102020204" pitchFamily="34" charset="0"/>
              </a:rPr>
              <a:t>    6) artykułów biurowych do kwoty 300,00 zł </a:t>
            </a:r>
          </a:p>
        </p:txBody>
      </p:sp>
    </p:spTree>
    <p:extLst>
      <p:ext uri="{BB962C8B-B14F-4D97-AF65-F5344CB8AC3E}">
        <p14:creationId xmlns:p14="http://schemas.microsoft.com/office/powerpoint/2010/main" val="2888207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54D5F8-527A-443E-BB2D-21D6C13C7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8273"/>
          </a:xfrm>
        </p:spPr>
        <p:txBody>
          <a:bodyPr>
            <a:normAutofit/>
          </a:bodyPr>
          <a:lstStyle/>
          <a:p>
            <a:pPr algn="ctr"/>
            <a:r>
              <a:rPr lang="pl-PL" sz="1600" dirty="0">
                <a:latin typeface="Arial Black" panose="020B0A04020102020204" pitchFamily="34" charset="0"/>
              </a:rPr>
              <a:t>Proszę zapamiętać!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1D0A28-A73F-4235-9CF6-04D12AE24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4734"/>
            <a:ext cx="10515600" cy="521222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sz="1600" dirty="0">
                <a:latin typeface="Arial Black" panose="020B0A04020102020204" pitchFamily="34" charset="0"/>
              </a:rPr>
              <a:t>Przed złożeniem wniosku należy dokładnie przeanalizować treść wniosku, ze szczególnym zwróceniem uwagi na planowane zakupy, gdyż możliwa jest tylko jednokrotna  zmiana w specyfikacji wydatków, wyłącznie za uprzednią zgodą Dyrektora PUP w Lipnie, na pisemny wniosek osoby objętej wsparciem i tylko w uzasadnionych przypadkach;</a:t>
            </a:r>
          </a:p>
          <a:p>
            <a:pPr algn="just"/>
            <a:r>
              <a:rPr lang="pl-PL" sz="1600" dirty="0">
                <a:latin typeface="Arial Black" panose="020B0A04020102020204" pitchFamily="34" charset="0"/>
              </a:rPr>
              <a:t>Wnioskodawca podpisuje klauzulę informacyjną przedsiębiorcy/pracodawcy( załącznik nr 6) natomiast jego współmałżonek, poręczyciele i ich współmałżonkowie podpisują klauzulę poręczyciela oraz współmałżonka(załącznik nr 7 - każdy na odrębnym egzemplarzu)</a:t>
            </a:r>
          </a:p>
          <a:p>
            <a:pPr algn="just"/>
            <a:r>
              <a:rPr lang="pl-PL" sz="1600" dirty="0">
                <a:latin typeface="Arial Black" panose="020B0A04020102020204" pitchFamily="34" charset="0"/>
              </a:rPr>
              <a:t>Załącznik nr 8 - </a:t>
            </a:r>
            <a:r>
              <a:rPr lang="pl-PL" sz="1600" b="1" dirty="0">
                <a:latin typeface="Arial Black" panose="020B0A04020102020204" pitchFamily="34" charset="0"/>
              </a:rPr>
              <a:t>formularz informacji przedstawianych przy ubieganiu się o pomoc de </a:t>
            </a:r>
            <a:r>
              <a:rPr lang="pl-PL" sz="1600" b="1" dirty="0" err="1">
                <a:latin typeface="Arial Black" panose="020B0A04020102020204" pitchFamily="34" charset="0"/>
              </a:rPr>
              <a:t>minimis</a:t>
            </a:r>
            <a:r>
              <a:rPr lang="pl-PL" sz="1600" dirty="0">
                <a:latin typeface="Arial Black" panose="020B0A04020102020204" pitchFamily="34" charset="0"/>
              </a:rPr>
              <a:t> do wniosku należy bezwzględnie wypełnić i podpisać.</a:t>
            </a:r>
          </a:p>
          <a:p>
            <a:pPr algn="just"/>
            <a:r>
              <a:rPr lang="pl-PL" sz="1600" dirty="0">
                <a:latin typeface="Arial Black" panose="020B0A04020102020204" pitchFamily="34" charset="0"/>
              </a:rPr>
              <a:t>Brak możliwości uzupełniania braków po  złożenia wniosku w siedzibie PUP w Lipnie;</a:t>
            </a:r>
          </a:p>
          <a:p>
            <a:pPr algn="just"/>
            <a:r>
              <a:rPr lang="pl-PL" sz="1600" dirty="0">
                <a:latin typeface="Arial Black" panose="020B0A04020102020204" pitchFamily="34" charset="0"/>
              </a:rPr>
              <a:t>Wnioskodawca potwierdza pozyskanie lokalu do prowadzenia działalności na okres min. 12 miesięcy;</a:t>
            </a:r>
          </a:p>
          <a:p>
            <a:pPr algn="just"/>
            <a:r>
              <a:rPr lang="pl-PL" sz="1600" dirty="0">
                <a:latin typeface="Arial Black" panose="020B0A04020102020204" pitchFamily="34" charset="0"/>
              </a:rPr>
              <a:t>Obowiązek prowadzenia działalności gospodarczej przez okres minimum 12 miesięcy bez możliwości jej zawieszania oraz </a:t>
            </a:r>
            <a:r>
              <a:rPr lang="pl-PL" sz="1600">
                <a:latin typeface="Arial Black" panose="020B0A04020102020204" pitchFamily="34" charset="0"/>
              </a:rPr>
              <a:t>podjęcia zatrudnienia, </a:t>
            </a:r>
            <a:r>
              <a:rPr lang="pl-PL" sz="1600" dirty="0">
                <a:latin typeface="Arial Black" panose="020B0A04020102020204" pitchFamily="34" charset="0"/>
              </a:rPr>
              <a:t>naruszenie </a:t>
            </a:r>
            <a:r>
              <a:rPr lang="pl-PL" sz="1600">
                <a:latin typeface="Arial Black" panose="020B0A04020102020204" pitchFamily="34" charset="0"/>
              </a:rPr>
              <a:t>tych obowiązków </a:t>
            </a:r>
            <a:r>
              <a:rPr lang="pl-PL" sz="1600" dirty="0">
                <a:latin typeface="Arial Black" panose="020B0A04020102020204" pitchFamily="34" charset="0"/>
              </a:rPr>
              <a:t>jak również innych zapisów umowy o dofinansowania podjęcia działalności gospodarczej, skutkować będzie obowiązkiem zwrotu otrzymanego wsparcia wraz z odsetkami ustawowymi od dnia otrzymania pomocy.</a:t>
            </a:r>
          </a:p>
          <a:p>
            <a:pPr algn="just"/>
            <a:r>
              <a:rPr lang="pl-PL" sz="1600" dirty="0">
                <a:latin typeface="Arial Black" panose="020B0A04020102020204" pitchFamily="34" charset="0"/>
              </a:rPr>
              <a:t>Brak zwrotu w wyznaczonym terminie skutkuje postępowaniem sadowym, także w stosunku do poręczycieli odpowiadających solidarnie.</a:t>
            </a:r>
          </a:p>
          <a:p>
            <a:pPr algn="just"/>
            <a:endParaRPr lang="pl-PL" sz="1600" dirty="0">
              <a:latin typeface="Arial Black" panose="020B0A04020102020204" pitchFamily="34" charset="0"/>
            </a:endParaRPr>
          </a:p>
          <a:p>
            <a:pPr marL="0" indent="0" algn="just">
              <a:buNone/>
            </a:pPr>
            <a:r>
              <a:rPr lang="pl-PL" sz="1600" dirty="0">
                <a:latin typeface="Arial Black" panose="020B0A04020102020204" pitchFamily="34" charset="0"/>
              </a:rPr>
              <a:t>      W przypadku pytań proszę o kontakt telefoniczny z pracownikiem merytorycznie odpowiedzialnym</a:t>
            </a:r>
          </a:p>
          <a:p>
            <a:pPr marL="0" indent="0" algn="just">
              <a:buNone/>
            </a:pPr>
            <a:r>
              <a:rPr lang="pl-PL" sz="1600" dirty="0">
                <a:latin typeface="Arial Black" panose="020B0A04020102020204" pitchFamily="34" charset="0"/>
              </a:rPr>
              <a:t>                               Dorota Wasielewska tel. 54 288 67 36</a:t>
            </a:r>
          </a:p>
          <a:p>
            <a:pPr algn="just"/>
            <a:endParaRPr lang="pl-PL" sz="1600" dirty="0">
              <a:latin typeface="Arial Black" panose="020B0A04020102020204" pitchFamily="34" charset="0"/>
            </a:endParaRPr>
          </a:p>
          <a:p>
            <a:endParaRPr lang="pl-PL" sz="1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02901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1061</Words>
  <Application>Microsoft Office PowerPoint</Application>
  <PresentationFormat>Panoramiczny</PresentationFormat>
  <Paragraphs>109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Monotype Corsiva</vt:lpstr>
      <vt:lpstr>Motyw pakietu Office</vt:lpstr>
      <vt:lpstr>Zasady przyznawania jednorazowych środków na podjęcie działalności gospodarczej w powiecie lipnowskim</vt:lpstr>
      <vt:lpstr>Kwota środków i warunki ich przyznania</vt:lpstr>
      <vt:lpstr>Zabezpieczenie zwrotu otrzymanych środków</vt:lpstr>
      <vt:lpstr>Wyłączenia z dofinansowania </vt:lpstr>
      <vt:lpstr>Wyłączenia z dofinansowania  c.d</vt:lpstr>
      <vt:lpstr>Wyłączenia z dofinansowania c.d</vt:lpstr>
      <vt:lpstr>Ograniczenia w wydatkowaniu</vt:lpstr>
      <vt:lpstr>Proszę zapamiętać!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Zasady przyznawania jednorazowych środków na podjęcie działalności gospodarczej w powiecie lipnowskim</dc:title>
  <dc:creator>Dorota Wasielewska</dc:creator>
  <cp:lastModifiedBy>Dorota Wasielewska</cp:lastModifiedBy>
  <cp:revision>42</cp:revision>
  <dcterms:created xsi:type="dcterms:W3CDTF">2020-02-19T06:54:34Z</dcterms:created>
  <dcterms:modified xsi:type="dcterms:W3CDTF">2020-06-08T06:47:26Z</dcterms:modified>
</cp:coreProperties>
</file>