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1" r:id="rId9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4841C1F-110F-4508-9F95-2FBB57F72A1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4AF150EA-CEB4-4B5E-B989-BB2B0FE1EB6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2E0A12A5-3763-4BF5-89DC-1FAFDFD4EA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52A0D-B6B1-4611-9E2F-0E3FE52321C6}" type="datetimeFigureOut">
              <a:rPr lang="pl-PL" smtClean="0"/>
              <a:t>2020-06-08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7D4C2AF8-2072-44B0-A53F-56B49CEC37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59D5C789-1640-4762-8083-6247E15CD7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AEF72-A916-4646-8697-D0A36C6F43A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728475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27A1602-9E07-4833-B581-518383532B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CD5247D6-3B45-4A75-A14D-70D8D3564C1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0D151817-6558-4E16-97A1-BADC8BDC59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52A0D-B6B1-4611-9E2F-0E3FE52321C6}" type="datetimeFigureOut">
              <a:rPr lang="pl-PL" smtClean="0"/>
              <a:t>2020-06-08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1C820FFD-1EC1-4D54-8801-6AED3F2F46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ADF79484-95F0-42A6-B7C4-BEE2E858E7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AEF72-A916-4646-8697-D0A36C6F43A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155747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:a16="http://schemas.microsoft.com/office/drawing/2014/main" id="{A7271E6E-600D-4F40-B29B-0339A8CF584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0321AB9D-E1F0-411A-AE57-D0E3659CC22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B2461554-2C61-4829-909E-ECB43B24F1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52A0D-B6B1-4611-9E2F-0E3FE52321C6}" type="datetimeFigureOut">
              <a:rPr lang="pl-PL" smtClean="0"/>
              <a:t>2020-06-08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B6410345-1328-4E3A-B67D-2E57C0204A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115ABF1C-351B-44BC-AFF1-962E9C0028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AEF72-A916-4646-8697-D0A36C6F43A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966267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95E470F-228D-4DCD-A25C-9DBB617E99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9E91DE8-138A-4F45-BE7C-79921E73C9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E5B4C9D2-03AD-45B8-90FB-D8CEF8F657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52A0D-B6B1-4611-9E2F-0E3FE52321C6}" type="datetimeFigureOut">
              <a:rPr lang="pl-PL" smtClean="0"/>
              <a:t>2020-06-08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983CD52D-A372-4832-8266-3F9A341641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F39A554D-447E-4830-8717-8FC43CFAF2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AEF72-A916-4646-8697-D0A36C6F43A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861606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906F6F5-87E6-4BCB-9E1F-3B03609976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5512CD4C-61FF-43EE-9733-684453ADC92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69FA4079-98DA-4868-B438-2B1489DE09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52A0D-B6B1-4611-9E2F-0E3FE52321C6}" type="datetimeFigureOut">
              <a:rPr lang="pl-PL" smtClean="0"/>
              <a:t>2020-06-08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3C53AC2D-C09E-4B42-9BCA-3EF1C87455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34DA865F-0FC9-4DC5-ACB5-F050709F9C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AEF72-A916-4646-8697-D0A36C6F43A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621660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6584393-72F8-4180-ABE3-372336ED83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E2BEA02-0710-45F6-9F4B-79DADCCBC58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7A099CD5-D873-460E-8D9F-3A770E5452D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5F78611B-6F8E-4B54-89E3-74FA937D02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52A0D-B6B1-4611-9E2F-0E3FE52321C6}" type="datetimeFigureOut">
              <a:rPr lang="pl-PL" smtClean="0"/>
              <a:t>2020-06-08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08AA42E2-9328-4981-A5DB-9D68B47782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FCE1A2AE-14E5-4658-AB46-0FB741C55C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AEF72-A916-4646-8697-D0A36C6F43A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544785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23914E4-E7D6-42AF-BAD1-D355D35944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B3DB04CC-D365-4343-BE17-CF703BEE4E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FF071123-C76A-4752-982F-509AD995DEB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F28C35E1-03D0-42F1-9DF0-DFF224889E4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22A3B9B1-361F-4416-B87C-7C5DFACDA29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>
            <a:extLst>
              <a:ext uri="{FF2B5EF4-FFF2-40B4-BE49-F238E27FC236}">
                <a16:creationId xmlns:a16="http://schemas.microsoft.com/office/drawing/2014/main" id="{4F6A42F5-1337-4233-B3BE-EB89E0A4E7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52A0D-B6B1-4611-9E2F-0E3FE52321C6}" type="datetimeFigureOut">
              <a:rPr lang="pl-PL" smtClean="0"/>
              <a:t>2020-06-08</a:t>
            </a:fld>
            <a:endParaRPr lang="pl-PL"/>
          </a:p>
        </p:txBody>
      </p:sp>
      <p:sp>
        <p:nvSpPr>
          <p:cNvPr id="8" name="Symbol zastępczy stopki 7">
            <a:extLst>
              <a:ext uri="{FF2B5EF4-FFF2-40B4-BE49-F238E27FC236}">
                <a16:creationId xmlns:a16="http://schemas.microsoft.com/office/drawing/2014/main" id="{E8BE65DB-B3E3-4235-BE17-6171AAE062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>
            <a:extLst>
              <a:ext uri="{FF2B5EF4-FFF2-40B4-BE49-F238E27FC236}">
                <a16:creationId xmlns:a16="http://schemas.microsoft.com/office/drawing/2014/main" id="{2EEFC108-2167-44D8-8800-69D73B83CD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AEF72-A916-4646-8697-D0A36C6F43A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098920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05FFF26-2A03-4225-9470-24EE1BBA88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F4801869-8D35-4443-A98C-1597BE6FDF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52A0D-B6B1-4611-9E2F-0E3FE52321C6}" type="datetimeFigureOut">
              <a:rPr lang="pl-PL" smtClean="0"/>
              <a:t>2020-06-08</a:t>
            </a:fld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08F51D24-16A1-42DF-BB95-07B906DE7B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A2DF906E-A3D2-4644-9755-50773AFCF4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AEF72-A916-4646-8697-D0A36C6F43A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688729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>
            <a:extLst>
              <a:ext uri="{FF2B5EF4-FFF2-40B4-BE49-F238E27FC236}">
                <a16:creationId xmlns:a16="http://schemas.microsoft.com/office/drawing/2014/main" id="{17626EFE-B394-467E-BD64-2BB714FEFE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52A0D-B6B1-4611-9E2F-0E3FE52321C6}" type="datetimeFigureOut">
              <a:rPr lang="pl-PL" smtClean="0"/>
              <a:t>2020-06-08</a:t>
            </a:fld>
            <a:endParaRPr lang="pl-PL"/>
          </a:p>
        </p:txBody>
      </p:sp>
      <p:sp>
        <p:nvSpPr>
          <p:cNvPr id="3" name="Symbol zastępczy stopki 2">
            <a:extLst>
              <a:ext uri="{FF2B5EF4-FFF2-40B4-BE49-F238E27FC236}">
                <a16:creationId xmlns:a16="http://schemas.microsoft.com/office/drawing/2014/main" id="{1B60AD4E-9C36-4590-945E-C1CDFC0790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D939E689-DFA8-4AB6-878B-6A4A9EA292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AEF72-A916-4646-8697-D0A36C6F43A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575564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63493C1-8C2C-4562-A1D3-D9622F6A62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79C994D-0445-44E9-8BAF-F7E005EB90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5233A44D-62C6-4BF8-B518-8814C3B490F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C2F67EC4-BF4A-4C14-BE33-CBBB247566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52A0D-B6B1-4611-9E2F-0E3FE52321C6}" type="datetimeFigureOut">
              <a:rPr lang="pl-PL" smtClean="0"/>
              <a:t>2020-06-08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22AD9B65-9096-4EEA-8BC3-78C69EED1A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48A5EDD8-EBF5-42B1-87A9-603A1900CF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AEF72-A916-4646-8697-D0A36C6F43A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858143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76B60C9-0B58-496C-B37C-EE965CEAF6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>
            <a:extLst>
              <a:ext uri="{FF2B5EF4-FFF2-40B4-BE49-F238E27FC236}">
                <a16:creationId xmlns:a16="http://schemas.microsoft.com/office/drawing/2014/main" id="{C9EE871E-78E2-4CA3-806C-4790AAD5A26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5089D627-9B2B-4C4C-BD0D-F479C36AC03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BEEFDD1C-8D06-49B7-9415-78EE777333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52A0D-B6B1-4611-9E2F-0E3FE52321C6}" type="datetimeFigureOut">
              <a:rPr lang="pl-PL" smtClean="0"/>
              <a:t>2020-06-08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477380C0-DFF5-4FFC-866A-2E7C008220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4E2E1BD3-5F08-45D5-ABE4-12EA30022D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AEF72-A916-4646-8697-D0A36C6F43A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856644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>
            <a:extLst>
              <a:ext uri="{FF2B5EF4-FFF2-40B4-BE49-F238E27FC236}">
                <a16:creationId xmlns:a16="http://schemas.microsoft.com/office/drawing/2014/main" id="{C8258658-8FA5-495C-BF27-B4392B455F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1C9A5B54-1D1A-48B6-A5E1-0018AC621B2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0432F2BB-01C0-42FA-B185-0BC65104302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152A0D-B6B1-4611-9E2F-0E3FE52321C6}" type="datetimeFigureOut">
              <a:rPr lang="pl-PL" smtClean="0"/>
              <a:t>2020-06-08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0D082E5F-2074-4E1E-A29F-70B9D071458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37C754EC-10CD-4A28-9912-5C7523379FF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6AEF72-A916-4646-8697-D0A36C6F43A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801980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4B76702-CF31-45A9-BFE9-CE1FAAE1685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780228"/>
          </a:xfrm>
        </p:spPr>
        <p:txBody>
          <a:bodyPr>
            <a:normAutofit/>
          </a:bodyPr>
          <a:lstStyle/>
          <a:p>
            <a:r>
              <a:rPr lang="pl-PL" sz="1800" b="1" dirty="0">
                <a:latin typeface="Arial Black" panose="020B0A04020102020204" pitchFamily="34" charset="0"/>
              </a:rPr>
              <a:t>Zasady przyznawania jednorazowych środków na podjęcie działalności gospodarczej w powiecie lipnowskim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3A17C3A3-A155-47B0-BE45-59A561E62A3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238150"/>
            <a:ext cx="9144000" cy="3724712"/>
          </a:xfrm>
        </p:spPr>
        <p:txBody>
          <a:bodyPr>
            <a:normAutofit/>
          </a:bodyPr>
          <a:lstStyle/>
          <a:p>
            <a:r>
              <a:rPr lang="pl-PL" sz="1600" b="1" u="sng" dirty="0">
                <a:latin typeface="Arial Black" panose="020B0A04020102020204" pitchFamily="34" charset="0"/>
              </a:rPr>
              <a:t>Uprawniony do otrzymania środków jest:</a:t>
            </a:r>
          </a:p>
          <a:p>
            <a:endParaRPr lang="pl-PL" sz="2100" b="1" u="sng" dirty="0">
              <a:latin typeface="Arial Black" panose="020B0A04020102020204" pitchFamily="34" charset="0"/>
            </a:endParaRPr>
          </a:p>
          <a:p>
            <a:pPr marL="285750" indent="-285750" algn="l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pl-PL" sz="1600" b="1" dirty="0">
                <a:latin typeface="Arial Black" panose="020B0A04020102020204" pitchFamily="34" charset="0"/>
              </a:rPr>
              <a:t>bezrobotny zarejestrowany w PUP w Lipnie;</a:t>
            </a:r>
          </a:p>
          <a:p>
            <a:pPr marL="285750" indent="-285750" algn="just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pl-PL" sz="1600" b="1" dirty="0">
                <a:latin typeface="Arial Black" panose="020B0A04020102020204" pitchFamily="34" charset="0"/>
              </a:rPr>
              <a:t>spełniający warunki</a:t>
            </a:r>
            <a:r>
              <a:rPr lang="pl-PL" sz="1600" dirty="0">
                <a:latin typeface="Arial Black" panose="020B0A04020102020204" pitchFamily="34" charset="0"/>
              </a:rPr>
              <a:t> rozporządzenia Ministra Rodziny, Pracy i Polityki Społecznej  z dnia 14.07.2017 r. w sprawie dokonywania z Funduszu Pracy refundacji kosztów wyposażenia lub doposażenia stanowiska pracy oraz przyznawania środków na podjęcie działalności gospodarczej (Dz.U z dnia 14.07.2017r. poz. 1380</a:t>
            </a:r>
            <a:endParaRPr lang="pl-PL" sz="1600" b="1" dirty="0">
              <a:latin typeface="Arial Black" panose="020B0A04020102020204" pitchFamily="34" charset="0"/>
            </a:endParaRPr>
          </a:p>
          <a:p>
            <a:pPr marL="342900" indent="-342900" algn="l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pl-PL" sz="1600" b="1" dirty="0">
                <a:latin typeface="Arial Black" panose="020B0A04020102020204" pitchFamily="34" charset="0"/>
              </a:rPr>
              <a:t>spełniający co najmniej jedno z kryteriów programu unijnego w przypadku gdy środki pochodzą z Unii Europejskiej;</a:t>
            </a:r>
          </a:p>
          <a:p>
            <a:pPr marL="342900" indent="-342900" algn="l">
              <a:lnSpc>
                <a:spcPct val="120000"/>
              </a:lnSpc>
              <a:buFont typeface="Arial" panose="020B0604020202020204" pitchFamily="34" charset="0"/>
              <a:buChar char="•"/>
            </a:pPr>
            <a:endParaRPr lang="pl-PL" sz="2100" b="1" dirty="0">
              <a:latin typeface="Arial Black" panose="020B0A04020102020204" pitchFamily="34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pl-PL" sz="1600" b="1" dirty="0">
              <a:latin typeface="Arial Black" panose="020B0A04020102020204" pitchFamily="34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pl-PL" sz="1600" b="1" dirty="0">
              <a:latin typeface="Arial Black" panose="020B0A04020102020204" pitchFamily="34" charset="0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pl-PL" sz="1800" b="1" dirty="0">
              <a:latin typeface="Arial Black" panose="020B0A04020102020204" pitchFamily="34" charset="0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pl-PL" sz="1800" b="1" dirty="0">
              <a:latin typeface="Arial Black" panose="020B0A04020102020204" pitchFamily="34" charset="0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pl-PL" sz="1800" b="1" dirty="0">
              <a:latin typeface="Arial Black" panose="020B0A04020102020204" pitchFamily="34" charset="0"/>
            </a:endParaRPr>
          </a:p>
        </p:txBody>
      </p:sp>
      <p:sp>
        <p:nvSpPr>
          <p:cNvPr id="4" name="Text Box 2">
            <a:extLst>
              <a:ext uri="{FF2B5EF4-FFF2-40B4-BE49-F238E27FC236}">
                <a16:creationId xmlns:a16="http://schemas.microsoft.com/office/drawing/2014/main" id="{914B6137-0F1E-4048-97D6-1158CD2799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01208" y="803290"/>
            <a:ext cx="4973216" cy="1302343"/>
          </a:xfrm>
          <a:prstGeom prst="rect">
            <a:avLst/>
          </a:prstGeom>
          <a:solidFill>
            <a:srgbClr val="FFFFFF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altLang="pl-PL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Monotype Corsiva" panose="03010101010201010101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Powiatowy Urząd Pracy w Lipnie</a:t>
            </a:r>
            <a:endParaRPr kumimoji="0" lang="pl-PL" altLang="pl-PL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altLang="pl-PL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Monotype Corsiva" panose="03010101010201010101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ul. Okrzei 7, 87-600 LIPNO</a:t>
            </a:r>
            <a:endParaRPr kumimoji="0" lang="pl-PL" altLang="pl-PL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pl-PL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Monotype Corsiva" panose="03010101010201010101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tel. (54) 288 67 00</a:t>
            </a:r>
            <a:endParaRPr kumimoji="0" lang="pl-PL" altLang="pl-PL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pl-PL" sz="11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Monotype Corsiva" panose="03010101010201010101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www.lipno.praca.gov.pl</a:t>
            </a:r>
            <a:endParaRPr kumimoji="0" lang="pl-PL" altLang="pl-PL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altLang="pl-PL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Monotype Corsiva" panose="03010101010201010101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Centrum Aktywizacji Zawodowej - Dział Usług Rynku Pracy</a:t>
            </a:r>
            <a:endParaRPr kumimoji="0" lang="pl-PL" altLang="pl-PL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altLang="pl-PL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040DA87A-E7E6-432F-9D08-AACB7D572AD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l-PL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4C975C4E-C4DF-47F9-B57A-B6371574A4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4572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l-PL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C9B0E517-44C8-4E01-9A37-E52FAD41D6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96202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altLang="pl-P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Monotype Corsiva" panose="03010101010201010101" pitchFamily="66" charset="0"/>
              </a:rPr>
              <a:t>		</a:t>
            </a:r>
            <a:endParaRPr kumimoji="0" lang="pl-PL" altLang="pl-PL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9" name="Picture 1">
            <a:extLst>
              <a:ext uri="{FF2B5EF4-FFF2-40B4-BE49-F238E27FC236}">
                <a16:creationId xmlns:a16="http://schemas.microsoft.com/office/drawing/2014/main" id="{35469BA4-CC70-48DD-9D6F-F1103E2C124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50098" y="914401"/>
            <a:ext cx="2393609" cy="8892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185592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4070C48-2761-4EE3-8850-1D9BE93EEB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77114"/>
          </a:xfrm>
        </p:spPr>
        <p:txBody>
          <a:bodyPr>
            <a:normAutofit/>
          </a:bodyPr>
          <a:lstStyle/>
          <a:p>
            <a:pPr algn="ctr"/>
            <a:r>
              <a:rPr lang="pl-PL" sz="1600" b="1" u="sng" dirty="0">
                <a:latin typeface="Arial Black" panose="020B0A04020102020204" pitchFamily="34" charset="0"/>
              </a:rPr>
              <a:t>Kwota środków i warunki ich przyznania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6FC9F43-DCB8-45F3-87A4-BCA2BCFB80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99626"/>
            <a:ext cx="10515600" cy="4977337"/>
          </a:xfrm>
        </p:spPr>
        <p:txBody>
          <a:bodyPr>
            <a:normAutofit/>
          </a:bodyPr>
          <a:lstStyle/>
          <a:p>
            <a:pPr algn="just"/>
            <a:r>
              <a:rPr lang="pl-PL" sz="1600" dirty="0">
                <a:latin typeface="Arial Black" panose="020B0A04020102020204" pitchFamily="34" charset="0"/>
              </a:rPr>
              <a:t>Kwota jednorazowych środków nie może przekraczać 600% przeciętnego wynagrodzenia oraz uzależniona jest od limitu finansowego, będącego w dyspozycji PUP Lipno i obecnie wynosi </a:t>
            </a:r>
            <a:r>
              <a:rPr lang="pl-PL" sz="1600" u="sng" dirty="0">
                <a:latin typeface="Arial Black" panose="020B0A04020102020204" pitchFamily="34" charset="0"/>
              </a:rPr>
              <a:t>20 000,00 zł.</a:t>
            </a:r>
          </a:p>
          <a:p>
            <a:pPr algn="just"/>
            <a:r>
              <a:rPr lang="pl-PL" sz="1600" dirty="0">
                <a:latin typeface="Arial Black" panose="020B0A04020102020204" pitchFamily="34" charset="0"/>
              </a:rPr>
              <a:t>Wniosek o przyznanie jednorazowych środków na podjęcie działalności gospodarczej dostępny jest na stronie PUP w Lipnie ( zakładka –dokumenty do pobrania);</a:t>
            </a:r>
          </a:p>
          <a:p>
            <a:pPr algn="just"/>
            <a:r>
              <a:rPr lang="pl-PL" sz="1600" dirty="0">
                <a:latin typeface="Arial Black" panose="020B0A04020102020204" pitchFamily="34" charset="0"/>
              </a:rPr>
              <a:t>Prawidłowo i kompletnie wypełniony wniosek wraz z wymaganymi załącznikami składać należy w terminie ogłoszonego naboru w siedzibie PUP w Lipnie;</a:t>
            </a:r>
          </a:p>
          <a:p>
            <a:pPr marL="0" indent="0" algn="just">
              <a:buNone/>
            </a:pPr>
            <a:r>
              <a:rPr lang="pl-PL" sz="1600" dirty="0">
                <a:solidFill>
                  <a:srgbClr val="FF0000"/>
                </a:solidFill>
                <a:latin typeface="Arial Black" panose="020B0A04020102020204" pitchFamily="34" charset="0"/>
              </a:rPr>
              <a:t>   UWAGA!</a:t>
            </a:r>
          </a:p>
          <a:p>
            <a:pPr marL="0" indent="0" algn="just">
              <a:buNone/>
            </a:pPr>
            <a:r>
              <a:rPr lang="pl-PL" sz="1600" dirty="0">
                <a:solidFill>
                  <a:srgbClr val="FF0000"/>
                </a:solidFill>
                <a:latin typeface="Arial Black" panose="020B0A04020102020204" pitchFamily="34" charset="0"/>
              </a:rPr>
              <a:t>   </a:t>
            </a:r>
            <a:r>
              <a:rPr lang="pl-PL" sz="1600" dirty="0">
                <a:latin typeface="Arial Black" panose="020B0A04020102020204" pitchFamily="34" charset="0"/>
              </a:rPr>
              <a:t>Wnioski niekompletne, nieprawidłowo wypełnione oraz złożone poza ogłoszonym naborem </a:t>
            </a:r>
          </a:p>
          <a:p>
            <a:pPr marL="0" indent="0" algn="just">
              <a:buNone/>
            </a:pPr>
            <a:r>
              <a:rPr lang="pl-PL" sz="1600" dirty="0">
                <a:latin typeface="Arial Black" panose="020B0A04020102020204" pitchFamily="34" charset="0"/>
              </a:rPr>
              <a:t>   </a:t>
            </a:r>
            <a:r>
              <a:rPr lang="pl-PL" sz="1600" u="sng" dirty="0">
                <a:solidFill>
                  <a:srgbClr val="FF0000"/>
                </a:solidFill>
                <a:latin typeface="Arial Black" panose="020B0A04020102020204" pitchFamily="34" charset="0"/>
              </a:rPr>
              <a:t>NIE BĘDĄ ROZPATRYWANE</a:t>
            </a:r>
            <a:r>
              <a:rPr lang="pl-PL" sz="1600" u="sng" dirty="0">
                <a:latin typeface="Arial Black" panose="020B0A04020102020204" pitchFamily="34" charset="0"/>
              </a:rPr>
              <a:t>.  </a:t>
            </a:r>
          </a:p>
          <a:p>
            <a:pPr algn="just"/>
            <a:r>
              <a:rPr lang="pl-PL" sz="1600" dirty="0">
                <a:latin typeface="Arial Black" panose="020B0A04020102020204" pitchFamily="34" charset="0"/>
              </a:rPr>
              <a:t>Po dokonaniu pozytywnej oceny formalnej, wniosek zostanie przekazany do rozpatrzenia przez Komisję do spraw opiniowania wniosków, w oparciu o kryteria zawarte w karcie oceny  formalnej i merytorycznej wniosku ( zakładka –dokumenty do pobrania);</a:t>
            </a:r>
          </a:p>
          <a:p>
            <a:pPr algn="just"/>
            <a:r>
              <a:rPr lang="pl-PL" sz="1600" dirty="0">
                <a:latin typeface="Arial Black" panose="020B0A04020102020204" pitchFamily="34" charset="0"/>
              </a:rPr>
              <a:t>Wnioski, które nie otrzymają minimalnej liczby punktów tj. 18, nie uzyskają dofinansowania;</a:t>
            </a:r>
          </a:p>
          <a:p>
            <a:pPr algn="just"/>
            <a:r>
              <a:rPr lang="pl-PL" sz="1600" dirty="0">
                <a:latin typeface="Arial Black" panose="020B0A04020102020204" pitchFamily="34" charset="0"/>
              </a:rPr>
              <a:t>Wnioskodawca w terminie 30 dni od ostatniego dnia terminu składania wniosków, otrzyma na piśmie informację o uwzględnieniu bądź odmowie uwzględnienia wniosku.</a:t>
            </a:r>
          </a:p>
          <a:p>
            <a:pPr marL="0" indent="0" algn="just">
              <a:buNone/>
            </a:pPr>
            <a:endParaRPr lang="pl-PL" sz="1600" dirty="0">
              <a:latin typeface="Arial Black" panose="020B0A04020102020204" pitchFamily="34" charset="0"/>
            </a:endParaRPr>
          </a:p>
          <a:p>
            <a:pPr algn="just"/>
            <a:endParaRPr lang="pl-PL" sz="1600" dirty="0">
              <a:latin typeface="Arial Black" panose="020B0A04020102020204" pitchFamily="34" charset="0"/>
            </a:endParaRPr>
          </a:p>
          <a:p>
            <a:endParaRPr lang="pl-PL" sz="1600" u="sng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51822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20E33DF-552F-45AE-B729-A54F3748AB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sz="1600" u="sng" dirty="0">
                <a:latin typeface="Arial Black" panose="020B0A04020102020204" pitchFamily="34" charset="0"/>
              </a:rPr>
              <a:t>Zabezpieczenie zwrotu otrzymanych środków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995D9AC-0C2E-41A6-B037-636359FFA1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33850"/>
            <a:ext cx="10515600" cy="4843113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pl-PL" sz="1600" u="sng" dirty="0">
                <a:latin typeface="Arial Black" panose="020B0A04020102020204" pitchFamily="34" charset="0"/>
              </a:rPr>
              <a:t>Jako formę zabezpieczenia zwrotu otrzymanych środków we wniosku należy wskazać dwóch poręczycieli, przy czym poręczyciel musi:</a:t>
            </a:r>
          </a:p>
          <a:p>
            <a:pPr>
              <a:buFontTx/>
              <a:buChar char="-"/>
            </a:pPr>
            <a:r>
              <a:rPr lang="pl-PL" sz="1600" dirty="0">
                <a:latin typeface="Arial Black" panose="020B0A04020102020204" pitchFamily="34" charset="0"/>
              </a:rPr>
              <a:t>być w wieku do 70 roku życia;</a:t>
            </a:r>
          </a:p>
          <a:p>
            <a:pPr>
              <a:buFontTx/>
              <a:buChar char="-"/>
            </a:pPr>
            <a:r>
              <a:rPr lang="pl-PL" sz="1600" dirty="0">
                <a:latin typeface="Arial Black" panose="020B0A04020102020204" pitchFamily="34" charset="0"/>
              </a:rPr>
              <a:t>posiadać umowę o pracę, zawartą co najmniej na czas prowadzenia działalności przez wnioskującego o dotację;</a:t>
            </a:r>
          </a:p>
          <a:p>
            <a:pPr>
              <a:buFontTx/>
              <a:buChar char="-"/>
            </a:pPr>
            <a:r>
              <a:rPr lang="pl-PL" sz="1600" dirty="0">
                <a:latin typeface="Arial Black" panose="020B0A04020102020204" pitchFamily="34" charset="0"/>
              </a:rPr>
              <a:t>prowadzić działalność przez co najmniej 2 lata przed złożeniem wniosku przez osobę wnioskującą o dotację;</a:t>
            </a:r>
          </a:p>
          <a:p>
            <a:pPr algn="just">
              <a:buFontTx/>
              <a:buChar char="-"/>
            </a:pPr>
            <a:r>
              <a:rPr lang="pl-PL" sz="1600" dirty="0">
                <a:latin typeface="Arial Black" panose="020B0A04020102020204" pitchFamily="34" charset="0"/>
              </a:rPr>
              <a:t>osiągać na terenie Rzeczpospolitej Polskiej średni dochód brutto z ostatnich trzech                 miesięcy w wysokości nie mniejszej niż 110% najniższej krajowej (2 860,00 zł- za miesiąc) po odliczeniu miesięcznych spłat wynikających z zobowiązań finansowych;</a:t>
            </a:r>
          </a:p>
          <a:p>
            <a:pPr algn="just">
              <a:buFontTx/>
              <a:buChar char="-"/>
            </a:pPr>
            <a:r>
              <a:rPr lang="pl-PL" sz="1600" dirty="0">
                <a:latin typeface="Arial Black" panose="020B0A04020102020204" pitchFamily="34" charset="0"/>
              </a:rPr>
              <a:t>udokumentować uzyskany dochód.</a:t>
            </a:r>
          </a:p>
          <a:p>
            <a:pPr marL="0" indent="0" algn="ctr">
              <a:buNone/>
            </a:pPr>
            <a:r>
              <a:rPr lang="pl-PL" sz="1600" u="sng" dirty="0">
                <a:latin typeface="Arial Black" panose="020B0A04020102020204" pitchFamily="34" charset="0"/>
              </a:rPr>
              <a:t>Dokumentem potwierdzającym uzyskany dochód jest dla osób:</a:t>
            </a:r>
          </a:p>
          <a:p>
            <a:pPr algn="just">
              <a:buFontTx/>
              <a:buChar char="-"/>
            </a:pPr>
            <a:r>
              <a:rPr lang="pl-PL" sz="1600" dirty="0">
                <a:latin typeface="Arial Black" panose="020B0A04020102020204" pitchFamily="34" charset="0"/>
              </a:rPr>
              <a:t>zatrudnionych   na postawie umowy o pracę - zaświadczenie z zakładu pracy za okres </a:t>
            </a:r>
            <a:r>
              <a:rPr lang="pl-PL" sz="1600" u="sng" dirty="0">
                <a:latin typeface="Arial Black" panose="020B0A04020102020204" pitchFamily="34" charset="0"/>
              </a:rPr>
              <a:t>3 m-</a:t>
            </a:r>
            <a:r>
              <a:rPr lang="pl-PL" sz="1600" u="sng" dirty="0" err="1">
                <a:latin typeface="Arial Black" panose="020B0A04020102020204" pitchFamily="34" charset="0"/>
              </a:rPr>
              <a:t>cy</a:t>
            </a:r>
            <a:r>
              <a:rPr lang="pl-PL" sz="1600" u="sng" dirty="0">
                <a:latin typeface="Arial Black" panose="020B0A04020102020204" pitchFamily="34" charset="0"/>
              </a:rPr>
              <a:t>,</a:t>
            </a:r>
            <a:r>
              <a:rPr lang="pl-PL" sz="1600" dirty="0">
                <a:latin typeface="Arial Black" panose="020B0A04020102020204" pitchFamily="34" charset="0"/>
              </a:rPr>
              <a:t> poprzedzających datę </a:t>
            </a:r>
            <a:r>
              <a:rPr lang="pl-PL" sz="1600">
                <a:latin typeface="Arial Black" panose="020B0A04020102020204" pitchFamily="34" charset="0"/>
              </a:rPr>
              <a:t>złożenia wniosku </a:t>
            </a:r>
            <a:r>
              <a:rPr lang="pl-PL" sz="1600" dirty="0">
                <a:latin typeface="Arial Black" panose="020B0A04020102020204" pitchFamily="34" charset="0"/>
              </a:rPr>
              <a:t>( oryginał)</a:t>
            </a:r>
          </a:p>
          <a:p>
            <a:pPr algn="just">
              <a:buFontTx/>
              <a:buChar char="-"/>
            </a:pPr>
            <a:r>
              <a:rPr lang="pl-PL" sz="1600" dirty="0">
                <a:latin typeface="Arial Black" panose="020B0A04020102020204" pitchFamily="34" charset="0"/>
              </a:rPr>
              <a:t>prowadzących działalność gospodarczą-  wydruk z księgi przychodów i rozchodów </a:t>
            </a:r>
          </a:p>
          <a:p>
            <a:pPr algn="just">
              <a:buFontTx/>
              <a:buChar char="-"/>
            </a:pPr>
            <a:r>
              <a:rPr lang="pl-PL" sz="1600" dirty="0">
                <a:latin typeface="Arial Black" panose="020B0A04020102020204" pitchFamily="34" charset="0"/>
              </a:rPr>
              <a:t>pobierających emeryturę – aktualna decyzja organu przyznającego świadczenie</a:t>
            </a:r>
          </a:p>
          <a:p>
            <a:pPr algn="just">
              <a:buFontTx/>
              <a:buChar char="-"/>
            </a:pPr>
            <a:r>
              <a:rPr lang="pl-PL" sz="1600" dirty="0">
                <a:latin typeface="Arial Black" panose="020B0A04020102020204" pitchFamily="34" charset="0"/>
              </a:rPr>
              <a:t>będących właścicielami gospodarstwa rolnego- zaświadczenie z właściwego miejscowo urzędu gminy o ilości hektarów przeliczeniowych i wysokości osiągniętego dochodu</a:t>
            </a:r>
          </a:p>
          <a:p>
            <a:endParaRPr lang="pl-PL" sz="1600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44092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6674D34-0E00-46A5-B432-2A31D9E621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09334"/>
          </a:xfrm>
        </p:spPr>
        <p:txBody>
          <a:bodyPr>
            <a:normAutofit/>
          </a:bodyPr>
          <a:lstStyle/>
          <a:p>
            <a:pPr algn="ctr"/>
            <a:r>
              <a:rPr lang="pl-PL" sz="1600" u="sng" dirty="0">
                <a:latin typeface="Arial Black" panose="020B0A04020102020204" pitchFamily="34" charset="0"/>
              </a:rPr>
              <a:t>Wyłączenia z dofinansowania </a:t>
            </a:r>
            <a:endParaRPr lang="pl-PL" sz="1600" dirty="0">
              <a:latin typeface="Arial Black" panose="020B0A04020102020204" pitchFamily="34" charset="0"/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A2E25F9-E1E1-4A39-B644-B2A1EC13C3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74460"/>
            <a:ext cx="10515600" cy="5002503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pl-PL" sz="1600" u="sng" dirty="0">
                <a:latin typeface="Arial Black" panose="020B0A04020102020204" pitchFamily="34" charset="0"/>
              </a:rPr>
              <a:t>Wyłączona z dofinansowania jest podjęcie działalności w zakresie:</a:t>
            </a:r>
          </a:p>
          <a:p>
            <a:r>
              <a:rPr lang="pl-PL" sz="1600" dirty="0">
                <a:latin typeface="Arial Black" panose="020B0A04020102020204" pitchFamily="34" charset="0"/>
              </a:rPr>
              <a:t>sprzedaży internetowej;</a:t>
            </a:r>
          </a:p>
          <a:p>
            <a:r>
              <a:rPr lang="pl-PL" sz="1600" dirty="0">
                <a:latin typeface="Arial Black" panose="020B0A04020102020204" pitchFamily="34" charset="0"/>
              </a:rPr>
              <a:t>wypożyczania sprzętu;</a:t>
            </a:r>
          </a:p>
          <a:p>
            <a:r>
              <a:rPr lang="pl-PL" sz="1600" dirty="0">
                <a:latin typeface="Arial Black" panose="020B0A04020102020204" pitchFamily="34" charset="0"/>
              </a:rPr>
              <a:t>pośrednictwa finansowego;</a:t>
            </a:r>
          </a:p>
          <a:p>
            <a:r>
              <a:rPr lang="pl-PL" sz="1600" dirty="0">
                <a:latin typeface="Arial Black" panose="020B0A04020102020204" pitchFamily="34" charset="0"/>
              </a:rPr>
              <a:t>transportu;</a:t>
            </a:r>
          </a:p>
          <a:p>
            <a:r>
              <a:rPr lang="pl-PL" sz="1600" dirty="0">
                <a:latin typeface="Arial Black" panose="020B0A04020102020204" pitchFamily="34" charset="0"/>
              </a:rPr>
              <a:t>handlu obwoźnego oraz ruchomych placówek gastronomicznych;</a:t>
            </a:r>
          </a:p>
          <a:p>
            <a:r>
              <a:rPr lang="pl-PL" sz="1600" dirty="0">
                <a:latin typeface="Arial Black" panose="020B0A04020102020204" pitchFamily="34" charset="0"/>
              </a:rPr>
              <a:t>handlu rzeczami używanymi;</a:t>
            </a:r>
          </a:p>
          <a:p>
            <a:r>
              <a:rPr lang="pl-PL" sz="1600" dirty="0">
                <a:latin typeface="Arial Black" panose="020B0A04020102020204" pitchFamily="34" charset="0"/>
              </a:rPr>
              <a:t>prowadzenia lombardów i komisów;</a:t>
            </a:r>
          </a:p>
          <a:p>
            <a:r>
              <a:rPr lang="pl-PL" sz="1600" dirty="0">
                <a:latin typeface="Arial Black" panose="020B0A04020102020204" pitchFamily="34" charset="0"/>
              </a:rPr>
              <a:t>tożsamej lub zbieżnej z działalnością gospodarczą prowadzoną przez członków rodziny pod tym samym adresem oraz w przypadku działalności mobilnej usług świadczonych u klienta ( tyczy się całej grupy PKD);</a:t>
            </a:r>
          </a:p>
          <a:p>
            <a:r>
              <a:rPr lang="pl-PL" sz="1600" dirty="0">
                <a:latin typeface="Arial Black" panose="020B0A04020102020204" pitchFamily="34" charset="0"/>
              </a:rPr>
              <a:t>w sektorze rybołówstwa i akwakultury;</a:t>
            </a:r>
          </a:p>
          <a:p>
            <a:r>
              <a:rPr lang="pl-PL" sz="1600" dirty="0">
                <a:latin typeface="Arial Black" panose="020B0A04020102020204" pitchFamily="34" charset="0"/>
              </a:rPr>
              <a:t>produkcji podstawowych produktów rolnych;</a:t>
            </a:r>
          </a:p>
          <a:p>
            <a:r>
              <a:rPr lang="pl-PL" sz="1600" dirty="0">
                <a:latin typeface="Arial Black" panose="020B0A04020102020204" pitchFamily="34" charset="0"/>
              </a:rPr>
              <a:t>przetwarzania i wprowadzania do obrotu produktów rolnych,</a:t>
            </a:r>
          </a:p>
          <a:p>
            <a:r>
              <a:rPr lang="pl-PL" sz="1600" dirty="0">
                <a:latin typeface="Arial Black" panose="020B0A04020102020204" pitchFamily="34" charset="0"/>
              </a:rPr>
              <a:t>związanej z prowadzaniem działalności wywozowej do państw trzecich lub państw członkowskich;</a:t>
            </a:r>
          </a:p>
          <a:p>
            <a:r>
              <a:rPr lang="pl-PL" sz="1600" dirty="0">
                <a:latin typeface="Arial Black" panose="020B0A04020102020204" pitchFamily="34" charset="0"/>
              </a:rPr>
              <a:t>uwarunkowanej pierwszeństwem korzystania z towarów krajowych w stosunku do towarów sprowadzonych z zagranicy;</a:t>
            </a:r>
          </a:p>
          <a:p>
            <a:r>
              <a:rPr lang="pl-PL" sz="1600" dirty="0">
                <a:latin typeface="Arial Black" panose="020B0A04020102020204" pitchFamily="34" charset="0"/>
              </a:rPr>
              <a:t>obrotu używanymi maszynami, urządzeniami itp.;</a:t>
            </a:r>
          </a:p>
          <a:p>
            <a:pPr marL="0" indent="0">
              <a:buNone/>
            </a:pPr>
            <a:endParaRPr lang="pl-PL" sz="1600" dirty="0">
              <a:latin typeface="Arial Black" panose="020B0A04020102020204" pitchFamily="34" charset="0"/>
            </a:endParaRPr>
          </a:p>
          <a:p>
            <a:endParaRPr lang="pl-PL" sz="1600" dirty="0">
              <a:latin typeface="Arial Black" panose="020B0A04020102020204" pitchFamily="34" charset="0"/>
            </a:endParaRPr>
          </a:p>
          <a:p>
            <a:endParaRPr lang="pl-PL" sz="1600" dirty="0">
              <a:latin typeface="Arial Black" panose="020B0A04020102020204" pitchFamily="34" charset="0"/>
            </a:endParaRPr>
          </a:p>
          <a:p>
            <a:endParaRPr lang="pl-PL" sz="1600" dirty="0">
              <a:latin typeface="Arial Black" panose="020B0A04020102020204" pitchFamily="34" charset="0"/>
            </a:endParaRPr>
          </a:p>
          <a:p>
            <a:endParaRPr lang="pl-PL" sz="1600" dirty="0">
              <a:latin typeface="Arial Black" panose="020B0A04020102020204" pitchFamily="34" charset="0"/>
            </a:endParaRPr>
          </a:p>
          <a:p>
            <a:endParaRPr lang="pl-PL" sz="1600" dirty="0">
              <a:latin typeface="Arial Black" panose="020B0A04020102020204" pitchFamily="34" charset="0"/>
            </a:endParaRPr>
          </a:p>
          <a:p>
            <a:endParaRPr lang="pl-PL" sz="1600" dirty="0">
              <a:latin typeface="Arial Black" panose="020B0A04020102020204" pitchFamily="34" charset="0"/>
            </a:endParaRPr>
          </a:p>
          <a:p>
            <a:endParaRPr lang="pl-PL" sz="1600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66794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F8EC125-F9CE-40B9-8D62-73DE15EA79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406662"/>
          </a:xfrm>
        </p:spPr>
        <p:txBody>
          <a:bodyPr>
            <a:normAutofit/>
          </a:bodyPr>
          <a:lstStyle/>
          <a:p>
            <a:pPr algn="ctr"/>
            <a:r>
              <a:rPr lang="pl-PL" sz="1600" dirty="0">
                <a:latin typeface="Arial Black" panose="020B0A04020102020204" pitchFamily="34" charset="0"/>
              </a:rPr>
              <a:t>Wyłączenia z dofinansowania  </a:t>
            </a:r>
            <a:r>
              <a:rPr lang="pl-PL" sz="1600" dirty="0" err="1">
                <a:latin typeface="Arial Black" panose="020B0A04020102020204" pitchFamily="34" charset="0"/>
              </a:rPr>
              <a:t>c.d</a:t>
            </a:r>
            <a:endParaRPr lang="pl-PL" sz="1600" dirty="0">
              <a:latin typeface="Arial Black" panose="020B0A04020102020204" pitchFamily="34" charset="0"/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CB57CB3-BD54-43D4-9505-5503E619B5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14400"/>
            <a:ext cx="10515600" cy="5262563"/>
          </a:xfrm>
        </p:spPr>
        <p:txBody>
          <a:bodyPr>
            <a:normAutofit/>
          </a:bodyPr>
          <a:lstStyle/>
          <a:p>
            <a:pPr algn="just"/>
            <a:r>
              <a:rPr lang="pl-PL" sz="1600" dirty="0">
                <a:latin typeface="Arial Black" panose="020B0A04020102020204" pitchFamily="34" charset="0"/>
              </a:rPr>
              <a:t>sprzedaży prowadzonej w wykorzystaniem automatów samosprzedających (urządzeń </a:t>
            </a:r>
            <a:r>
              <a:rPr lang="pl-PL" sz="1600" dirty="0" err="1">
                <a:latin typeface="Arial Black" panose="020B0A04020102020204" pitchFamily="34" charset="0"/>
              </a:rPr>
              <a:t>vendingowych</a:t>
            </a:r>
            <a:r>
              <a:rPr lang="pl-PL" sz="1600" dirty="0">
                <a:latin typeface="Arial Black" panose="020B0A04020102020204" pitchFamily="34" charset="0"/>
              </a:rPr>
              <a:t>), automatów fotograficznych (</a:t>
            </a:r>
            <a:r>
              <a:rPr lang="pl-PL" sz="1600" dirty="0" err="1">
                <a:latin typeface="Arial Black" panose="020B0A04020102020204" pitchFamily="34" charset="0"/>
              </a:rPr>
              <a:t>fotobudki</a:t>
            </a:r>
            <a:r>
              <a:rPr lang="pl-PL" sz="1600" dirty="0">
                <a:latin typeface="Arial Black" panose="020B0A04020102020204" pitchFamily="34" charset="0"/>
              </a:rPr>
              <a:t>);</a:t>
            </a:r>
          </a:p>
          <a:p>
            <a:pPr algn="just"/>
            <a:r>
              <a:rPr lang="pl-PL" sz="1600" dirty="0">
                <a:latin typeface="Arial Black" panose="020B0A04020102020204" pitchFamily="34" charset="0"/>
              </a:rPr>
              <a:t>marketingu wielopoziomowego;</a:t>
            </a:r>
          </a:p>
          <a:p>
            <a:pPr algn="just"/>
            <a:r>
              <a:rPr lang="pl-PL" sz="1600" dirty="0" err="1">
                <a:latin typeface="Arial Black" panose="020B0A04020102020204" pitchFamily="34" charset="0"/>
              </a:rPr>
              <a:t>escape</a:t>
            </a:r>
            <a:r>
              <a:rPr lang="pl-PL" sz="1600" dirty="0">
                <a:latin typeface="Arial Black" panose="020B0A04020102020204" pitchFamily="34" charset="0"/>
              </a:rPr>
              <a:t> </a:t>
            </a:r>
            <a:r>
              <a:rPr lang="pl-PL" sz="1600" dirty="0" err="1">
                <a:latin typeface="Arial Black" panose="020B0A04020102020204" pitchFamily="34" charset="0"/>
              </a:rPr>
              <a:t>room</a:t>
            </a:r>
            <a:r>
              <a:rPr lang="pl-PL" sz="1600" dirty="0">
                <a:latin typeface="Arial Black" panose="020B0A04020102020204" pitchFamily="34" charset="0"/>
              </a:rPr>
              <a:t>;</a:t>
            </a:r>
          </a:p>
          <a:p>
            <a:pPr algn="just"/>
            <a:r>
              <a:rPr lang="pl-PL" sz="1600" dirty="0">
                <a:latin typeface="Arial Black" panose="020B0A04020102020204" pitchFamily="34" charset="0"/>
              </a:rPr>
              <a:t>działalności w zakresie praktyk lekarskich, w tym stomatologicznych;</a:t>
            </a:r>
          </a:p>
          <a:p>
            <a:pPr algn="just"/>
            <a:r>
              <a:rPr lang="pl-PL" sz="1600" dirty="0">
                <a:latin typeface="Arial Black" panose="020B0A04020102020204" pitchFamily="34" charset="0"/>
              </a:rPr>
              <a:t>Działalności w zakresie wróżbiarstwa, medycyny naturalnej, alternatywnej, niekonwencjonalnej i naturoterapii.</a:t>
            </a:r>
          </a:p>
          <a:p>
            <a:pPr algn="just"/>
            <a:endParaRPr lang="pl-PL" sz="1600" dirty="0">
              <a:latin typeface="Arial Black" panose="020B0A04020102020204" pitchFamily="34" charset="0"/>
            </a:endParaRPr>
          </a:p>
          <a:p>
            <a:pPr marL="0" indent="0" algn="just">
              <a:buNone/>
            </a:pPr>
            <a:r>
              <a:rPr lang="pl-PL" sz="1600" dirty="0">
                <a:latin typeface="Arial Black" panose="020B0A04020102020204" pitchFamily="34" charset="0"/>
              </a:rPr>
              <a:t> Środki na podjęcie działalności nie mogą być wykorzystane na:</a:t>
            </a:r>
          </a:p>
          <a:p>
            <a:pPr algn="just"/>
            <a:r>
              <a:rPr lang="pl-PL" sz="1600" dirty="0">
                <a:latin typeface="Arial Black" panose="020B0A04020102020204" pitchFamily="34" charset="0"/>
              </a:rPr>
              <a:t>zakup samochodów;</a:t>
            </a:r>
          </a:p>
          <a:p>
            <a:pPr algn="just"/>
            <a:r>
              <a:rPr lang="pl-PL" sz="1600" dirty="0">
                <a:latin typeface="Arial Black" panose="020B0A04020102020204" pitchFamily="34" charset="0"/>
              </a:rPr>
              <a:t>leasing maszyn, pojazdów i urządzeń;</a:t>
            </a:r>
          </a:p>
          <a:p>
            <a:pPr algn="just"/>
            <a:r>
              <a:rPr lang="pl-PL" sz="1600" dirty="0">
                <a:latin typeface="Arial Black" panose="020B0A04020102020204" pitchFamily="34" charset="0"/>
              </a:rPr>
              <a:t>opłaty skarbowe, administracyjne, podatki, koncesje, udziały wnoszone do spółek, zakup akcji, obligacji, koszty transportu, przesyłek itp.;</a:t>
            </a:r>
          </a:p>
          <a:p>
            <a:pPr algn="just"/>
            <a:r>
              <a:rPr lang="pl-PL" sz="1600" dirty="0">
                <a:latin typeface="Arial Black" panose="020B0A04020102020204" pitchFamily="34" charset="0"/>
              </a:rPr>
              <a:t>wynagrodzenia wraz z pochodnymi;</a:t>
            </a:r>
          </a:p>
          <a:p>
            <a:pPr algn="just"/>
            <a:r>
              <a:rPr lang="pl-PL" sz="1600" dirty="0">
                <a:latin typeface="Arial Black" panose="020B0A04020102020204" pitchFamily="34" charset="0"/>
              </a:rPr>
              <a:t>finansowanie kosztów umowy;</a:t>
            </a:r>
          </a:p>
          <a:p>
            <a:pPr algn="just"/>
            <a:r>
              <a:rPr lang="pl-PL" sz="1600" dirty="0">
                <a:latin typeface="Arial Black" panose="020B0A04020102020204" pitchFamily="34" charset="0"/>
              </a:rPr>
              <a:t>zakup lokalu;</a:t>
            </a:r>
          </a:p>
          <a:p>
            <a:pPr algn="just"/>
            <a:endParaRPr lang="pl-PL" sz="1600" dirty="0">
              <a:latin typeface="Arial Black" panose="020B0A04020102020204" pitchFamily="34" charset="0"/>
            </a:endParaRPr>
          </a:p>
          <a:p>
            <a:pPr algn="just"/>
            <a:endParaRPr lang="pl-PL" sz="1600" dirty="0">
              <a:latin typeface="Arial Black" panose="020B0A04020102020204" pitchFamily="34" charset="0"/>
            </a:endParaRPr>
          </a:p>
          <a:p>
            <a:pPr algn="just"/>
            <a:endParaRPr lang="pl-PL" sz="1600" dirty="0">
              <a:latin typeface="Arial Black" panose="020B0A04020102020204" pitchFamily="34" charset="0"/>
            </a:endParaRPr>
          </a:p>
          <a:p>
            <a:pPr algn="just"/>
            <a:endParaRPr lang="pl-PL" sz="1600" dirty="0">
              <a:latin typeface="Arial Black" panose="020B0A04020102020204" pitchFamily="34" charset="0"/>
            </a:endParaRPr>
          </a:p>
          <a:p>
            <a:pPr algn="just"/>
            <a:endParaRPr lang="pl-PL" sz="1600" dirty="0">
              <a:latin typeface="Arial Black" panose="020B0A04020102020204" pitchFamily="34" charset="0"/>
            </a:endParaRPr>
          </a:p>
          <a:p>
            <a:pPr algn="just"/>
            <a:endParaRPr lang="pl-PL" sz="1600" dirty="0">
              <a:latin typeface="Arial Black" panose="020B0A04020102020204" pitchFamily="34" charset="0"/>
            </a:endParaRPr>
          </a:p>
          <a:p>
            <a:pPr marL="0" indent="0" algn="just">
              <a:buNone/>
            </a:pPr>
            <a:endParaRPr lang="pl-PL" sz="1600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21446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57D89D6-C866-497B-883D-5B3CDC8D3B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07330"/>
          </a:xfrm>
        </p:spPr>
        <p:txBody>
          <a:bodyPr>
            <a:normAutofit/>
          </a:bodyPr>
          <a:lstStyle/>
          <a:p>
            <a:pPr algn="ctr"/>
            <a:r>
              <a:rPr lang="pl-PL" sz="1600" u="sng" dirty="0">
                <a:latin typeface="Arial Black" panose="020B0A04020102020204" pitchFamily="34" charset="0"/>
              </a:rPr>
              <a:t>Wyłączenia z dofinansowania </a:t>
            </a:r>
            <a:r>
              <a:rPr lang="pl-PL" sz="1600" u="sng" dirty="0" err="1">
                <a:latin typeface="Arial Black" panose="020B0A04020102020204" pitchFamily="34" charset="0"/>
              </a:rPr>
              <a:t>c.d</a:t>
            </a:r>
            <a:endParaRPr lang="pl-PL" sz="1600" u="sng" dirty="0">
              <a:latin typeface="Arial Black" panose="020B0A04020102020204" pitchFamily="34" charset="0"/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4D96072-22E8-483D-8826-7CA056C5CA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64734"/>
            <a:ext cx="10515600" cy="5212229"/>
          </a:xfrm>
        </p:spPr>
        <p:txBody>
          <a:bodyPr>
            <a:normAutofit/>
          </a:bodyPr>
          <a:lstStyle/>
          <a:p>
            <a:r>
              <a:rPr lang="pl-PL" sz="1600" dirty="0">
                <a:latin typeface="Arial Black" panose="020B0A04020102020204" pitchFamily="34" charset="0"/>
              </a:rPr>
              <a:t>zakup ziemi;</a:t>
            </a:r>
          </a:p>
          <a:p>
            <a:r>
              <a:rPr lang="pl-PL" sz="1600" dirty="0">
                <a:latin typeface="Arial Black" panose="020B0A04020102020204" pitchFamily="34" charset="0"/>
              </a:rPr>
              <a:t>remont lokalu;</a:t>
            </a:r>
          </a:p>
          <a:p>
            <a:r>
              <a:rPr lang="pl-PL" sz="1600" dirty="0">
                <a:latin typeface="Arial Black" panose="020B0A04020102020204" pitchFamily="34" charset="0"/>
              </a:rPr>
              <a:t>koszt ubezpieczenia lokalu;</a:t>
            </a:r>
          </a:p>
          <a:p>
            <a:r>
              <a:rPr lang="pl-PL" sz="1600" dirty="0">
                <a:latin typeface="Arial Black" panose="020B0A04020102020204" pitchFamily="34" charset="0"/>
              </a:rPr>
              <a:t>zakupy od członków rodziny (osoby powiązane węzłem pokrewieństwa lub powinowactwa) oraz innych osób bliskich pozostających we wspólnym pożyciu, nawet jeśli osoba ta jest podmiotem prowadzącym działalność gospodarczą;</a:t>
            </a:r>
          </a:p>
          <a:p>
            <a:r>
              <a:rPr lang="pl-PL" sz="1600" dirty="0">
                <a:latin typeface="Arial Black" panose="020B0A04020102020204" pitchFamily="34" charset="0"/>
              </a:rPr>
              <a:t>zakup kasy fiskalnej;</a:t>
            </a:r>
          </a:p>
          <a:p>
            <a:r>
              <a:rPr lang="pl-PL" sz="1600" dirty="0">
                <a:latin typeface="Arial Black" panose="020B0A04020102020204" pitchFamily="34" charset="0"/>
              </a:rPr>
              <a:t>zakup telefonów komórkowych;</a:t>
            </a:r>
          </a:p>
          <a:p>
            <a:r>
              <a:rPr lang="pl-PL" sz="1600" dirty="0">
                <a:latin typeface="Arial Black" panose="020B0A04020102020204" pitchFamily="34" charset="0"/>
              </a:rPr>
              <a:t>zakup, który nie jest ściśle związany z zakresem planowanej działalności;</a:t>
            </a:r>
          </a:p>
          <a:p>
            <a:endParaRPr lang="pl-PL" sz="1600" dirty="0">
              <a:latin typeface="Arial Black" panose="020B0A04020102020204" pitchFamily="34" charset="0"/>
            </a:endParaRPr>
          </a:p>
          <a:p>
            <a:endParaRPr lang="pl-PL" sz="1600" dirty="0">
              <a:latin typeface="Arial Black" panose="020B0A04020102020204" pitchFamily="34" charset="0"/>
            </a:endParaRPr>
          </a:p>
          <a:p>
            <a:endParaRPr lang="pl-PL" sz="1600" dirty="0">
              <a:latin typeface="Arial Black" panose="020B0A04020102020204" pitchFamily="34" charset="0"/>
            </a:endParaRPr>
          </a:p>
          <a:p>
            <a:endParaRPr lang="pl-PL" sz="1600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01400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8A960E9-0FF1-4DEE-9443-961D9571CA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82163"/>
          </a:xfrm>
        </p:spPr>
        <p:txBody>
          <a:bodyPr>
            <a:normAutofit/>
          </a:bodyPr>
          <a:lstStyle/>
          <a:p>
            <a:pPr algn="ctr"/>
            <a:r>
              <a:rPr lang="pl-PL" sz="1600" b="1" u="sng" dirty="0">
                <a:latin typeface="Arial Black" panose="020B0A04020102020204" pitchFamily="34" charset="0"/>
              </a:rPr>
              <a:t>Ograniczenia w wydatkowaniu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6EA0498-1B7E-49AD-8A56-EA24CC813B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89901"/>
            <a:ext cx="10515600" cy="518706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l-PL" sz="1600" u="sng" dirty="0">
                <a:latin typeface="Arial Black" panose="020B0A04020102020204" pitchFamily="34" charset="0"/>
              </a:rPr>
              <a:t>Ograniczeniu podlegają wydatki przeznaczone na zakup:</a:t>
            </a:r>
          </a:p>
          <a:p>
            <a:pPr marL="0" indent="0">
              <a:buNone/>
            </a:pPr>
            <a:r>
              <a:rPr lang="pl-PL" sz="1600" dirty="0">
                <a:latin typeface="Arial Black" panose="020B0A04020102020204" pitchFamily="34" charset="0"/>
              </a:rPr>
              <a:t>    1) mebli do 25% przyznanych środków;</a:t>
            </a:r>
          </a:p>
          <a:p>
            <a:pPr marL="0" indent="0">
              <a:buNone/>
            </a:pPr>
            <a:r>
              <a:rPr lang="pl-PL" sz="1600" dirty="0">
                <a:latin typeface="Arial Black" panose="020B0A04020102020204" pitchFamily="34" charset="0"/>
              </a:rPr>
              <a:t>    2) towarów do dalszej odsprzedaży do 60% przyznanych;</a:t>
            </a:r>
          </a:p>
          <a:p>
            <a:pPr marL="0" indent="0">
              <a:buNone/>
            </a:pPr>
            <a:r>
              <a:rPr lang="pl-PL" sz="1600" dirty="0">
                <a:latin typeface="Arial Black" panose="020B0A04020102020204" pitchFamily="34" charset="0"/>
              </a:rPr>
              <a:t>    3) surowców do 60% przyznanych środków;</a:t>
            </a:r>
          </a:p>
          <a:p>
            <a:pPr marL="0" indent="0">
              <a:buNone/>
            </a:pPr>
            <a:r>
              <a:rPr lang="pl-PL" sz="1600" dirty="0">
                <a:latin typeface="Arial Black" panose="020B0A04020102020204" pitchFamily="34" charset="0"/>
              </a:rPr>
              <a:t>    4) artykułów reklamowych  do 5% przyznanych środków;</a:t>
            </a:r>
          </a:p>
          <a:p>
            <a:pPr marL="0" indent="0">
              <a:buNone/>
            </a:pPr>
            <a:r>
              <a:rPr lang="pl-PL" sz="1600" dirty="0">
                <a:latin typeface="Arial Black" panose="020B0A04020102020204" pitchFamily="34" charset="0"/>
              </a:rPr>
              <a:t>    5) laptopów lub zestawów komputerowych do kwoty 3 500,00 zł;</a:t>
            </a:r>
          </a:p>
          <a:p>
            <a:pPr marL="0" indent="0">
              <a:buNone/>
            </a:pPr>
            <a:r>
              <a:rPr lang="pl-PL" sz="1600" dirty="0">
                <a:latin typeface="Arial Black" panose="020B0A04020102020204" pitchFamily="34" charset="0"/>
              </a:rPr>
              <a:t>    6) artykułów biurowych do kwoty 300,00 zł </a:t>
            </a:r>
          </a:p>
        </p:txBody>
      </p:sp>
    </p:spTree>
    <p:extLst>
      <p:ext uri="{BB962C8B-B14F-4D97-AF65-F5344CB8AC3E}">
        <p14:creationId xmlns:p14="http://schemas.microsoft.com/office/powerpoint/2010/main" val="28882072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654D5F8-527A-443E-BB2D-21D6C13C7A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398273"/>
          </a:xfrm>
        </p:spPr>
        <p:txBody>
          <a:bodyPr>
            <a:normAutofit/>
          </a:bodyPr>
          <a:lstStyle/>
          <a:p>
            <a:pPr algn="ctr"/>
            <a:r>
              <a:rPr lang="pl-PL" sz="1600" dirty="0">
                <a:latin typeface="Arial Black" panose="020B0A04020102020204" pitchFamily="34" charset="0"/>
              </a:rPr>
              <a:t>Proszę zapamiętać!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81D0A28-A73F-4235-9CF6-04D12AE24F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64734"/>
            <a:ext cx="10515600" cy="5212229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pl-PL" sz="1600" dirty="0">
                <a:latin typeface="Arial Black" panose="020B0A04020102020204" pitchFamily="34" charset="0"/>
              </a:rPr>
              <a:t>Przed złożeniem wniosku należy dokładnie przeanalizować treść wniosku, ze szczególnym zwróceniem uwagi na planowane zakupy, gdyż możliwa jest tylko jednokrotna  zmiana w specyfikacji wydatków, wyłącznie za uprzednią zgodą Dyrektora PUP w Lipnie, na pisemny wniosek osoby objętej wsparciem i tylko w uzasadnionych przypadkach;</a:t>
            </a:r>
          </a:p>
          <a:p>
            <a:pPr algn="just"/>
            <a:r>
              <a:rPr lang="pl-PL" sz="1600" dirty="0">
                <a:latin typeface="Arial Black" panose="020B0A04020102020204" pitchFamily="34" charset="0"/>
              </a:rPr>
              <a:t>Wnioskodawca podpisuje klauzulę informacyjną przedsiębiorcy/pracodawcy( załącznik nr 6) natomiast jego współmałżonek, poręczyciele i ich współmałżonkowie podpisują klauzulę poręczyciela oraz współmałżonka(załącznik nr 7 - każdy na odrębnym egzemplarzu)</a:t>
            </a:r>
          </a:p>
          <a:p>
            <a:pPr algn="just"/>
            <a:r>
              <a:rPr lang="pl-PL" sz="1600" dirty="0">
                <a:latin typeface="Arial Black" panose="020B0A04020102020204" pitchFamily="34" charset="0"/>
              </a:rPr>
              <a:t>Załącznik nr 8 - </a:t>
            </a:r>
            <a:r>
              <a:rPr lang="pl-PL" sz="1600" b="1" dirty="0">
                <a:latin typeface="Arial Black" panose="020B0A04020102020204" pitchFamily="34" charset="0"/>
              </a:rPr>
              <a:t>formularz informacji przedstawianych przy ubieganiu się o pomoc de </a:t>
            </a:r>
            <a:r>
              <a:rPr lang="pl-PL" sz="1600" b="1" dirty="0" err="1">
                <a:latin typeface="Arial Black" panose="020B0A04020102020204" pitchFamily="34" charset="0"/>
              </a:rPr>
              <a:t>minimis</a:t>
            </a:r>
            <a:r>
              <a:rPr lang="pl-PL" sz="1600" dirty="0">
                <a:latin typeface="Arial Black" panose="020B0A04020102020204" pitchFamily="34" charset="0"/>
              </a:rPr>
              <a:t> do wniosku należy bezwzględnie wypełnić i podpisać.</a:t>
            </a:r>
          </a:p>
          <a:p>
            <a:pPr algn="just"/>
            <a:r>
              <a:rPr lang="pl-PL" sz="1600" dirty="0">
                <a:latin typeface="Arial Black" panose="020B0A04020102020204" pitchFamily="34" charset="0"/>
              </a:rPr>
              <a:t>Brak możliwości uzupełniania braków po  złożenia wniosku w siedzibie PUP w Lipnie;</a:t>
            </a:r>
          </a:p>
          <a:p>
            <a:pPr algn="just"/>
            <a:r>
              <a:rPr lang="pl-PL" sz="1600" dirty="0">
                <a:latin typeface="Arial Black" panose="020B0A04020102020204" pitchFamily="34" charset="0"/>
              </a:rPr>
              <a:t>Wnioskodawca potwierdza pozyskanie lokalu do prowadzenia działalności na okres min. 12 miesięcy;</a:t>
            </a:r>
          </a:p>
          <a:p>
            <a:pPr algn="just"/>
            <a:r>
              <a:rPr lang="pl-PL" sz="1600" dirty="0">
                <a:latin typeface="Arial Black" panose="020B0A04020102020204" pitchFamily="34" charset="0"/>
              </a:rPr>
              <a:t>Obowiązek prowadzenia działalności gospodarczej przez okres minimum 12 miesięcy bez możliwości jej zawieszania oraz </a:t>
            </a:r>
            <a:r>
              <a:rPr lang="pl-PL" sz="1600">
                <a:latin typeface="Arial Black" panose="020B0A04020102020204" pitchFamily="34" charset="0"/>
              </a:rPr>
              <a:t>podjęcia zatrudnienia, </a:t>
            </a:r>
            <a:r>
              <a:rPr lang="pl-PL" sz="1600" dirty="0">
                <a:latin typeface="Arial Black" panose="020B0A04020102020204" pitchFamily="34" charset="0"/>
              </a:rPr>
              <a:t>naruszenie </a:t>
            </a:r>
            <a:r>
              <a:rPr lang="pl-PL" sz="1600">
                <a:latin typeface="Arial Black" panose="020B0A04020102020204" pitchFamily="34" charset="0"/>
              </a:rPr>
              <a:t>tych obowiązków </a:t>
            </a:r>
            <a:r>
              <a:rPr lang="pl-PL" sz="1600" dirty="0">
                <a:latin typeface="Arial Black" panose="020B0A04020102020204" pitchFamily="34" charset="0"/>
              </a:rPr>
              <a:t>jak również innych zapisów umowy o dofinansowania podjęcia działalności gospodarczej, skutkować będzie obowiązkiem zwrotu otrzymanego wsparcia wraz z odsetkami ustawowymi od dnia otrzymania pomocy.</a:t>
            </a:r>
          </a:p>
          <a:p>
            <a:pPr algn="just"/>
            <a:r>
              <a:rPr lang="pl-PL" sz="1600" dirty="0">
                <a:latin typeface="Arial Black" panose="020B0A04020102020204" pitchFamily="34" charset="0"/>
              </a:rPr>
              <a:t>Brak zwrotu w wyznaczonym terminie skutkuje postępowaniem sadowym, także w stosunku do poręczycieli odpowiadających solidarnie.</a:t>
            </a:r>
          </a:p>
          <a:p>
            <a:pPr algn="just"/>
            <a:endParaRPr lang="pl-PL" sz="1600" dirty="0">
              <a:latin typeface="Arial Black" panose="020B0A04020102020204" pitchFamily="34" charset="0"/>
            </a:endParaRPr>
          </a:p>
          <a:p>
            <a:pPr marL="0" indent="0" algn="just">
              <a:buNone/>
            </a:pPr>
            <a:r>
              <a:rPr lang="pl-PL" sz="1600" dirty="0">
                <a:latin typeface="Arial Black" panose="020B0A04020102020204" pitchFamily="34" charset="0"/>
              </a:rPr>
              <a:t>      W przypadku pytań proszę o kontakt telefoniczny z pracownikiem merytorycznie odpowiedzialnym</a:t>
            </a:r>
          </a:p>
          <a:p>
            <a:pPr marL="0" indent="0" algn="just">
              <a:buNone/>
            </a:pPr>
            <a:r>
              <a:rPr lang="pl-PL" sz="1600" dirty="0">
                <a:latin typeface="Arial Black" panose="020B0A04020102020204" pitchFamily="34" charset="0"/>
              </a:rPr>
              <a:t>                               Dorota Wasielewska tel. 54 288 67 36</a:t>
            </a:r>
          </a:p>
          <a:p>
            <a:pPr algn="just"/>
            <a:endParaRPr lang="pl-PL" sz="1600" dirty="0">
              <a:latin typeface="Arial Black" panose="020B0A04020102020204" pitchFamily="34" charset="0"/>
            </a:endParaRPr>
          </a:p>
          <a:p>
            <a:endParaRPr lang="pl-PL" sz="1600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1029016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496</TotalTime>
  <Words>1061</Words>
  <Application>Microsoft Office PowerPoint</Application>
  <PresentationFormat>Panoramiczny</PresentationFormat>
  <Paragraphs>109</Paragraphs>
  <Slides>8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5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8</vt:i4>
      </vt:variant>
    </vt:vector>
  </HeadingPairs>
  <TitlesOfParts>
    <vt:vector size="14" baseType="lpstr">
      <vt:lpstr>Arial</vt:lpstr>
      <vt:lpstr>Arial Black</vt:lpstr>
      <vt:lpstr>Calibri</vt:lpstr>
      <vt:lpstr>Calibri Light</vt:lpstr>
      <vt:lpstr>Monotype Corsiva</vt:lpstr>
      <vt:lpstr>Motyw pakietu Office</vt:lpstr>
      <vt:lpstr>Zasady przyznawania jednorazowych środków na podjęcie działalności gospodarczej w powiecie lipnowskim</vt:lpstr>
      <vt:lpstr>Kwota środków i warunki ich przyznania</vt:lpstr>
      <vt:lpstr>Zabezpieczenie zwrotu otrzymanych środków</vt:lpstr>
      <vt:lpstr>Wyłączenia z dofinansowania </vt:lpstr>
      <vt:lpstr>Wyłączenia z dofinansowania  c.d</vt:lpstr>
      <vt:lpstr>Wyłączenia z dofinansowania c.d</vt:lpstr>
      <vt:lpstr>Ograniczenia w wydatkowaniu</vt:lpstr>
      <vt:lpstr>Proszę zapamiętać!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Zasady przyznawania jednorazowych środków na podjęcie działalności gospodarczej w powiecie lipnowskim</dc:title>
  <dc:creator>Dorota Wasielewska</dc:creator>
  <cp:lastModifiedBy>Dorota Wasielewska</cp:lastModifiedBy>
  <cp:revision>42</cp:revision>
  <dcterms:created xsi:type="dcterms:W3CDTF">2020-02-19T06:54:34Z</dcterms:created>
  <dcterms:modified xsi:type="dcterms:W3CDTF">2020-06-08T06:47:26Z</dcterms:modified>
</cp:coreProperties>
</file>