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841C1F-110F-4508-9F95-2FBB57F72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AF150EA-CEB4-4B5E-B989-BB2B0FE1E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0A12A5-3763-4BF5-89DC-1FAFDFD4E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4C2AF8-2072-44B0-A53F-56B49CEC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D5C789-1640-4762-8083-6247E15CD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84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7A1602-9E07-4833-B581-518383532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D5247D6-3B45-4A75-A14D-70D8D3564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151817-6558-4E16-97A1-BADC8BDC5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820FFD-1EC1-4D54-8801-6AED3F2F4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F79484-95F0-42A6-B7C4-BEE2E858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557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7271E6E-600D-4F40-B29B-0339A8CF5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321AB9D-E1F0-411A-AE57-D0E3659CC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461554-2C61-4829-909E-ECB43B24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410345-1328-4E3A-B67D-2E57C020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5ABF1C-351B-44BC-AFF1-962E9C00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62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5E470F-228D-4DCD-A25C-9DBB617E9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E91DE8-138A-4F45-BE7C-79921E73C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B4C9D2-03AD-45B8-90FB-D8CEF8F6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3CD52D-A372-4832-8266-3F9A3416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9A554D-447E-4830-8717-8FC43CFA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16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06F6F5-87E6-4BCB-9E1F-3B036099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12CD4C-61FF-43EE-9733-684453ADC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FA4079-98DA-4868-B438-2B1489DE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53AC2D-C09E-4B42-9BCA-3EF1C874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DA865F-0FC9-4DC5-ACB5-F050709F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16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584393-72F8-4180-ABE3-372336ED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2BEA02-0710-45F6-9F4B-79DADCCBC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A099CD5-D873-460E-8D9F-3A770E545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78611B-6F8E-4B54-89E3-74FA937D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8AA42E2-9328-4981-A5DB-9D68B477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E1A2AE-14E5-4658-AB46-0FB741C55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447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914E4-E7D6-42AF-BAD1-D355D359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3DB04CC-D365-4343-BE17-CF703BEE4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F071123-C76A-4752-982F-509AD995D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28C35E1-03D0-42F1-9DF0-DFF224889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2A3B9B1-361F-4416-B87C-7C5DFACDA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F6A42F5-1337-4233-B3BE-EB89E0A4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8BE65DB-B3E3-4235-BE17-6171AAE06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EEFC108-2167-44D8-8800-69D73B83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989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5FFF26-2A03-4225-9470-24EE1BBA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4801869-8D35-4443-A98C-1597BE6F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8F51D24-16A1-42DF-BB95-07B906DE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2DF906E-A3D2-4644-9755-50773AFC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87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7626EFE-B394-467E-BD64-2BB714FE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B60AD4E-9C36-4590-945E-C1CDFC07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939E689-DFA8-4AB6-878B-6A4A9EA2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55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493C1-8C2C-4562-A1D3-D9622F6A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9C994D-0445-44E9-8BAF-F7E005EB9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233A44D-62C6-4BF8-B518-8814C3B49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2F67EC4-BF4A-4C14-BE33-CBBB24756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AD9B65-9096-4EEA-8BC3-78C69EED1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A5EDD8-EBF5-42B1-87A9-603A1900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581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B60C9-0B58-496C-B37C-EE965CEAF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9EE871E-78E2-4CA3-806C-4790AAD5A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089D627-9B2B-4C4C-BD0D-F479C36AC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EEFDD1C-8D06-49B7-9415-78EE7773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77380C0-DFF5-4FFC-866A-2E7C0082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2E1BD3-5F08-45D5-ABE4-12EA3002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566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8258658-8FA5-495C-BF27-B4392B455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9A5B54-1D1A-48B6-A5E1-0018AC621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32F2BB-01C0-42FA-B185-0BC651043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2A0D-B6B1-4611-9E2F-0E3FE52321C6}" type="datetimeFigureOut">
              <a:rPr lang="pl-PL" smtClean="0"/>
              <a:t>2020-05-27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082E5F-2074-4E1E-A29F-70B9D0714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C754EC-10CD-4A28-9912-5C7523379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EF72-A916-4646-8697-D0A36C6F4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01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B76702-CF31-45A9-BFE9-CE1FAAE16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80228"/>
          </a:xfrm>
        </p:spPr>
        <p:txBody>
          <a:bodyPr>
            <a:normAutofit/>
          </a:bodyPr>
          <a:lstStyle/>
          <a:p>
            <a:r>
              <a:rPr lang="pl-PL" sz="1800" b="1" dirty="0">
                <a:latin typeface="Arial Black" panose="020B0A04020102020204" pitchFamily="34" charset="0"/>
              </a:rPr>
              <a:t>Zasady przyznawania jednorazowych środków na podjęcie działalności gospodarczej w powiecie lipnowskim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A17C3A3-A155-47B0-BE45-59A561E62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38150"/>
            <a:ext cx="9144000" cy="3724712"/>
          </a:xfrm>
        </p:spPr>
        <p:txBody>
          <a:bodyPr>
            <a:normAutofit/>
          </a:bodyPr>
          <a:lstStyle/>
          <a:p>
            <a:r>
              <a:rPr lang="pl-PL" sz="1600" b="1" u="sng" dirty="0">
                <a:latin typeface="Arial Black" panose="020B0A04020102020204" pitchFamily="34" charset="0"/>
              </a:rPr>
              <a:t>Uprawniony do otrzymania środków jest:</a:t>
            </a:r>
          </a:p>
          <a:p>
            <a:endParaRPr lang="pl-PL" sz="2100" b="1" u="sng" dirty="0">
              <a:latin typeface="Arial Black" panose="020B0A04020102020204" pitchFamily="34" charset="0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b="1" dirty="0">
                <a:latin typeface="Arial Black" panose="020B0A04020102020204" pitchFamily="34" charset="0"/>
              </a:rPr>
              <a:t>bezrobotny zarejestrowany w PUP w Lipnie;</a:t>
            </a:r>
          </a:p>
          <a:p>
            <a:pPr marL="285750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b="1" dirty="0">
                <a:latin typeface="Arial Black" panose="020B0A04020102020204" pitchFamily="34" charset="0"/>
              </a:rPr>
              <a:t>spełniający warunki</a:t>
            </a:r>
            <a:r>
              <a:rPr lang="pl-PL" sz="1600" dirty="0">
                <a:latin typeface="Arial Black" panose="020B0A04020102020204" pitchFamily="34" charset="0"/>
              </a:rPr>
              <a:t> rozporządzenia Ministra Rodziny, Pracy i Polityki Społecznej  z dnia 14.07.2017 r. w sprawie dokonywania z Funduszu Pracy refundacji kosztów wyposażenia lub doposażenia stanowiska pracy oraz przyznawania środków na podjęcie działalności gospodarczej (Dz.U z dnia 14.07.2017r. poz. 1380</a:t>
            </a:r>
            <a:endParaRPr lang="pl-PL" sz="1600" b="1" dirty="0">
              <a:latin typeface="Arial Black" panose="020B0A04020102020204" pitchFamily="34" charset="0"/>
            </a:endParaRP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1600" b="1" dirty="0">
                <a:latin typeface="Arial Black" panose="020B0A04020102020204" pitchFamily="34" charset="0"/>
              </a:rPr>
              <a:t>spełniający co najmniej jedno z kryteriów programu unijnego w przypadku gdy środki pochodzą z Unii Europejskiej;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l-PL" sz="2100" b="1" dirty="0">
              <a:latin typeface="Arial Black" panose="020B0A04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1600" b="1" dirty="0">
              <a:latin typeface="Arial Black" panose="020B0A04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1600" b="1" dirty="0">
              <a:latin typeface="Arial Black" panose="020B0A040201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1800" b="1" dirty="0">
              <a:latin typeface="Arial Black" panose="020B0A040201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1800" b="1" dirty="0">
              <a:latin typeface="Arial Black" panose="020B0A040201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l-PL" sz="1800" b="1" dirty="0">
              <a:latin typeface="Arial Black" panose="020B0A0402010202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14B6137-0F1E-4048-97D6-1158CD279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208" y="803290"/>
            <a:ext cx="4973216" cy="130234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Powiatowy Urząd Pracy w Lipnie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ul. Okrzei 7, 87-600 LIPNO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tel. (54) 288 67 00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l-P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www.lipno.praca.gov.pl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Centrum Aktywizacji Zawodowej - Dział Usług Rynku Pracy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0DA87A-E7E6-432F-9D08-AACB7D572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C975C4E-C4DF-47F9-B57A-B6371574A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9B0E517-44C8-4E01-9A37-E52FAD41D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2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		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35469BA4-CC70-48DD-9D6F-F1103E2C1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098" y="914401"/>
            <a:ext cx="2393609" cy="88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559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070C48-2761-4EE3-8850-1D9BE93EE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114"/>
          </a:xfrm>
        </p:spPr>
        <p:txBody>
          <a:bodyPr>
            <a:normAutofit/>
          </a:bodyPr>
          <a:lstStyle/>
          <a:p>
            <a:pPr algn="ctr"/>
            <a:r>
              <a:rPr lang="pl-PL" sz="1600" b="1" u="sng" dirty="0">
                <a:latin typeface="Arial Black" panose="020B0A04020102020204" pitchFamily="34" charset="0"/>
              </a:rPr>
              <a:t>Kwota środków i warunki ich przyznania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C9F43-DCB8-45F3-87A4-BCA2BCFB8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626"/>
            <a:ext cx="10515600" cy="4977337"/>
          </a:xfrm>
        </p:spPr>
        <p:txBody>
          <a:bodyPr>
            <a:normAutofit/>
          </a:bodyPr>
          <a:lstStyle/>
          <a:p>
            <a:pPr algn="just"/>
            <a:r>
              <a:rPr lang="pl-PL" sz="1600" dirty="0">
                <a:latin typeface="Arial Black" panose="020B0A04020102020204" pitchFamily="34" charset="0"/>
              </a:rPr>
              <a:t>Kwota jednorazowych środków nie może przekraczać 600% przeciętnego wynagrodzenia oraz uzależniona jest od limitu finansowego, będącego w dyspozycji PUP Lipno i obecnie wynosi </a:t>
            </a:r>
            <a:r>
              <a:rPr lang="pl-PL" sz="1600" u="sng" dirty="0">
                <a:latin typeface="Arial Black" panose="020B0A04020102020204" pitchFamily="34" charset="0"/>
              </a:rPr>
              <a:t>20 000,00 zł.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Wniosek o przyznanie jednorazowych środków na podjęcie działalności gospodarczej dostępny jest na stronie PUP w Lipnie ( zakładka –dokumenty do pobrania);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Prawidłowo i kompletnie wypełniony wniosek wraz z wymaganymi załącznikami składać należy w terminie ogłoszonego naboru w siedzibie PUP w Lipnie;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rgbClr val="FF0000"/>
                </a:solidFill>
                <a:latin typeface="Arial Black" panose="020B0A04020102020204" pitchFamily="34" charset="0"/>
              </a:rPr>
              <a:t>   UWAGA!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rgbClr val="FF0000"/>
                </a:solidFill>
                <a:latin typeface="Arial Black" panose="020B0A04020102020204" pitchFamily="34" charset="0"/>
              </a:rPr>
              <a:t>   </a:t>
            </a:r>
            <a:r>
              <a:rPr lang="pl-PL" sz="1600" dirty="0">
                <a:latin typeface="Arial Black" panose="020B0A04020102020204" pitchFamily="34" charset="0"/>
              </a:rPr>
              <a:t>Wnioski niekompletne, nieprawidłowo wypełnione oraz złożone poza ogłoszonym naborem </a:t>
            </a: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  </a:t>
            </a:r>
            <a:r>
              <a:rPr lang="pl-PL" sz="1600" u="sng" dirty="0">
                <a:solidFill>
                  <a:srgbClr val="FF0000"/>
                </a:solidFill>
                <a:latin typeface="Arial Black" panose="020B0A04020102020204" pitchFamily="34" charset="0"/>
              </a:rPr>
              <a:t>NIE BĘDĄ ROZPATRYWANE</a:t>
            </a:r>
            <a:r>
              <a:rPr lang="pl-PL" sz="1600" u="sng" dirty="0">
                <a:latin typeface="Arial Black" panose="020B0A04020102020204" pitchFamily="34" charset="0"/>
              </a:rPr>
              <a:t>.  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Po dokonaniu pozytywnej oceny formalnej, wniosek zostanie przekazany do rozpatrzenia przez Komisję do spraw opiniowania wniosków, w oparciu o kryteria zawarte w karcie oceny  formalnej i merytorycznej wniosku ( zakładka –dokumenty do pobrania);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Wnioski, które nie otrzymają minimalnej liczby punktów tj. 18, nie uzyskają dofinansowania;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Wnioskodawca w terminie 30 dni od ostatniego dnia terminu składania wniosków, otrzyma na piśmie informację o uwzględnieniu bądź odmowie uwzględnienia wniosku.</a:t>
            </a:r>
          </a:p>
          <a:p>
            <a:pPr marL="0" indent="0" algn="just">
              <a:buNone/>
            </a:pPr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endParaRPr lang="pl-PL" sz="1600" u="sng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8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0E33DF-552F-45AE-B729-A54F3748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1600" u="sng" dirty="0">
                <a:latin typeface="Arial Black" panose="020B0A04020102020204" pitchFamily="34" charset="0"/>
              </a:rPr>
              <a:t>Zabezpieczenie zwrotu otrzymanych środków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95D9AC-0C2E-41A6-B037-636359FFA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850"/>
            <a:ext cx="10515600" cy="48431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Jako formę zabezpieczenia zwrotu otrzymanych środków we wniosku należy wskazać dwóch poręczycieli, przy czym poręczyciel musi:</a:t>
            </a:r>
          </a:p>
          <a:p>
            <a:pPr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być w wieku do 70 roku życia;</a:t>
            </a:r>
          </a:p>
          <a:p>
            <a:pPr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posiadać umowę o pracę, zawartą co najmniej na czas prowadzenia działalności przez wnioskującego o dotację;</a:t>
            </a:r>
          </a:p>
          <a:p>
            <a:pPr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prowadzić działalność przez co najmniej 2 lata przed złożeniem wniosku przez osobę wnioskującą o dotację;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osiągać na terenie Rzeczpospolitej Polskiej średni dochód brutto z ostatnich trzech                 miesięcy w wysokości nie mniejszej niż 110% najniższej krajowej (2 860,00 zł/miesiąc) po odliczeniu miesięcznych spłat wynikających z zobowiązań finansowych;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udokumentować uzyskany dochód.</a:t>
            </a:r>
          </a:p>
          <a:p>
            <a:pPr marL="0" indent="0" algn="ctr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Dokumentem potwierdzającym uzyskany dochód jest dla osób: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zatrudnionych   na postawie umowy o pracę - zaświadczenie z zakładu pracy(oryginał)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prowadzących działalność gospodarczą-  wydruk z księgi przychodów i rozchodów 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pobierających emeryturę – aktualna decyzja organu przyznającego świadczenie</a:t>
            </a:r>
          </a:p>
          <a:p>
            <a:pPr algn="just">
              <a:buFontTx/>
              <a:buChar char="-"/>
            </a:pPr>
            <a:r>
              <a:rPr lang="pl-PL" sz="1600" dirty="0">
                <a:latin typeface="Arial Black" panose="020B0A04020102020204" pitchFamily="34" charset="0"/>
              </a:rPr>
              <a:t>będących właścicielami gospodarstwa rolnego- zaświadczenie z właściwego miejscowo urzędu gminy o ilości hektarów przeliczeniowych i wysokości osiągniętego dochodu</a:t>
            </a: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40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74D34-0E00-46A5-B432-2A31D9E62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334"/>
          </a:xfrm>
        </p:spPr>
        <p:txBody>
          <a:bodyPr>
            <a:normAutofit/>
          </a:bodyPr>
          <a:lstStyle/>
          <a:p>
            <a:pPr algn="ctr"/>
            <a:r>
              <a:rPr lang="pl-PL" sz="1600" u="sng" dirty="0">
                <a:latin typeface="Arial Black" panose="020B0A04020102020204" pitchFamily="34" charset="0"/>
              </a:rPr>
              <a:t>Wyłączenia z dofinansowania </a:t>
            </a:r>
            <a:endParaRPr lang="pl-PL" sz="1600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2E25F9-E1E1-4A39-B644-B2A1EC13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460"/>
            <a:ext cx="10515600" cy="50025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Wyłączona z dofinansowania jest podjęcie działalności w zakresie: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sprzedaży internetowej;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wypożyczania sprzętu;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pośrednictwa finansowego;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transportu;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handlu obwoźnego oraz ruchomych placówek gastronomicznych;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handlu rzeczami używanymi;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prowadzenia lombardów i komisów;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tożsamej lub zbieżnej z działalnością gospodarczą prowadzoną przez członków rodziny pod tym samym adresem oraz w przypadku działalności mobilnej usług świadczonych u klienta ( tyczy się całej grupy PKD);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w sektorze rybołówstwa i akwakultury;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produkcji podstawowych produktów rolnych;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przetwarzania i wprowadzania do obrotu produktów rolnych,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związanej z prowadzaniem działalności wywozowej do państw trzecich lub państw członkowskich;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uwarunkowanej pierwszeństwem korzystania z towarów krajowych w stosunku do towarów sprowadzonych z zagranicy;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obrotu używanymi maszynami, urządzeniami itp.;</a:t>
            </a:r>
          </a:p>
          <a:p>
            <a:pPr marL="0" indent="0">
              <a:buNone/>
            </a:pPr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67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8EC125-F9CE-40B9-8D62-73DE15EA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6662"/>
          </a:xfrm>
        </p:spPr>
        <p:txBody>
          <a:bodyPr>
            <a:normAutofit/>
          </a:bodyPr>
          <a:lstStyle/>
          <a:p>
            <a:pPr algn="ctr"/>
            <a:r>
              <a:rPr lang="pl-PL" sz="1600" dirty="0">
                <a:latin typeface="Arial Black" panose="020B0A04020102020204" pitchFamily="34" charset="0"/>
              </a:rPr>
              <a:t>Wyłączenia z dofinansowania  </a:t>
            </a:r>
            <a:r>
              <a:rPr lang="pl-PL" sz="1600" dirty="0" err="1">
                <a:latin typeface="Arial Black" panose="020B0A04020102020204" pitchFamily="34" charset="0"/>
              </a:rPr>
              <a:t>c.d</a:t>
            </a:r>
            <a:endParaRPr lang="pl-PL" sz="1600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B57CB3-BD54-43D4-9505-5503E619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pl-PL" sz="1600" dirty="0">
                <a:latin typeface="Arial Black" panose="020B0A04020102020204" pitchFamily="34" charset="0"/>
              </a:rPr>
              <a:t>sprzedaży prowadzonej w wykorzystaniem automatów samosprzedających (urządzeń </a:t>
            </a:r>
            <a:r>
              <a:rPr lang="pl-PL" sz="1600" dirty="0" err="1">
                <a:latin typeface="Arial Black" panose="020B0A04020102020204" pitchFamily="34" charset="0"/>
              </a:rPr>
              <a:t>vendingowych</a:t>
            </a:r>
            <a:r>
              <a:rPr lang="pl-PL" sz="1600" dirty="0">
                <a:latin typeface="Arial Black" panose="020B0A04020102020204" pitchFamily="34" charset="0"/>
              </a:rPr>
              <a:t>), automatów fotograficznych (</a:t>
            </a:r>
            <a:r>
              <a:rPr lang="pl-PL" sz="1600" dirty="0" err="1">
                <a:latin typeface="Arial Black" panose="020B0A04020102020204" pitchFamily="34" charset="0"/>
              </a:rPr>
              <a:t>fotobudki</a:t>
            </a:r>
            <a:r>
              <a:rPr lang="pl-PL" sz="1600" dirty="0">
                <a:latin typeface="Arial Black" panose="020B0A04020102020204" pitchFamily="34" charset="0"/>
              </a:rPr>
              <a:t>);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marketingu wielopoziomowego;</a:t>
            </a:r>
          </a:p>
          <a:p>
            <a:pPr algn="just"/>
            <a:r>
              <a:rPr lang="pl-PL" sz="1600" dirty="0" err="1">
                <a:latin typeface="Arial Black" panose="020B0A04020102020204" pitchFamily="34" charset="0"/>
              </a:rPr>
              <a:t>escape</a:t>
            </a:r>
            <a:r>
              <a:rPr lang="pl-PL" sz="1600" dirty="0">
                <a:latin typeface="Arial Black" panose="020B0A04020102020204" pitchFamily="34" charset="0"/>
              </a:rPr>
              <a:t> </a:t>
            </a:r>
            <a:r>
              <a:rPr lang="pl-PL" sz="1600" dirty="0" err="1">
                <a:latin typeface="Arial Black" panose="020B0A04020102020204" pitchFamily="34" charset="0"/>
              </a:rPr>
              <a:t>room</a:t>
            </a:r>
            <a:r>
              <a:rPr lang="pl-PL" sz="1600" dirty="0">
                <a:latin typeface="Arial Black" panose="020B0A04020102020204" pitchFamily="34" charset="0"/>
              </a:rPr>
              <a:t>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działalności w zakresie praktyk lekarskich, w tym stomatologicznych;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Działalności w zakresie wróżbiarstwa, medycyny naturalnej, alternatywnej, niekonwencjonalnej i naturoterapii.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Środki na podjęcie działalności nie mogą być wykorzystane na: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zakup samochodów;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leasing maszyn, pojazdów i urządzeń;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opłaty skarbowe, administracyjne, podatki, koncesje, udziały wnoszone do spółek, zakup akcji, obligacji, koszty transportu, przesyłek itp.;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wynagrodzenia wraz z pochodnymi;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finansowanie kosztów umowy;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zakup lokalu;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7D89D6-C866-497B-883D-5B3CDC8D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330"/>
          </a:xfrm>
        </p:spPr>
        <p:txBody>
          <a:bodyPr>
            <a:normAutofit/>
          </a:bodyPr>
          <a:lstStyle/>
          <a:p>
            <a:pPr algn="ctr"/>
            <a:r>
              <a:rPr lang="pl-PL" sz="1600" u="sng" dirty="0">
                <a:latin typeface="Arial Black" panose="020B0A04020102020204" pitchFamily="34" charset="0"/>
              </a:rPr>
              <a:t>Wyłączenia z dofinansowania </a:t>
            </a:r>
            <a:r>
              <a:rPr lang="pl-PL" sz="1600" u="sng" dirty="0" err="1">
                <a:latin typeface="Arial Black" panose="020B0A04020102020204" pitchFamily="34" charset="0"/>
              </a:rPr>
              <a:t>c.d</a:t>
            </a:r>
            <a:endParaRPr lang="pl-PL" sz="1600" u="sng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D96072-22E8-483D-8826-7CA056C5C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734"/>
            <a:ext cx="10515600" cy="5212229"/>
          </a:xfrm>
        </p:spPr>
        <p:txBody>
          <a:bodyPr>
            <a:normAutofit/>
          </a:bodyPr>
          <a:lstStyle/>
          <a:p>
            <a:r>
              <a:rPr lang="pl-PL" sz="1600" dirty="0">
                <a:latin typeface="Arial Black" panose="020B0A04020102020204" pitchFamily="34" charset="0"/>
              </a:rPr>
              <a:t>zakup ziemi;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remont lokalu;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koszt ubezpieczenia lokalu;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zakupy od członków rodziny (osoby powiązane węzłem pokrewieństwa lub powinowactwa) oraz innych osób bliskich pozostających we wspólnym pożyciu, nawet jeśli osoba ta jest podmiotem prowadzącym działalność gospodarczą;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 kasy fiskalnej;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 telefonów komórkowych;</a:t>
            </a:r>
          </a:p>
          <a:p>
            <a:r>
              <a:rPr lang="pl-PL" sz="1600" dirty="0">
                <a:latin typeface="Arial Black" panose="020B0A04020102020204" pitchFamily="34" charset="0"/>
              </a:rPr>
              <a:t>zakup, który nie jest ściśle związany z zakresem planowanej działalności;</a:t>
            </a: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4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A960E9-0FF1-4DEE-9443-961D9571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pl-PL" sz="1600" b="1" u="sng" dirty="0">
                <a:latin typeface="Arial Black" panose="020B0A04020102020204" pitchFamily="34" charset="0"/>
              </a:rPr>
              <a:t>Ograniczenia w wydatkowaniu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EA0498-1B7E-49AD-8A56-EA24CC813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901"/>
            <a:ext cx="10515600" cy="5187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u="sng" dirty="0">
                <a:latin typeface="Arial Black" panose="020B0A04020102020204" pitchFamily="34" charset="0"/>
              </a:rPr>
              <a:t>Ograniczeniu podlegają wydatki przeznaczone na zakup: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1) mebli do 25% przyznanych środków;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2) towarów do dalszej odsprzedaży do 60% przyznanych;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3) surowców do 60% przyznanych środków;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4) artykułów reklamowych  do 5% przyznanych środków;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5) laptopów lub zestawów komputerowych do kwoty 3 500,00 zł;</a:t>
            </a:r>
          </a:p>
          <a:p>
            <a:pPr marL="0" indent="0">
              <a:buNone/>
            </a:pPr>
            <a:r>
              <a:rPr lang="pl-PL" sz="1600" dirty="0">
                <a:latin typeface="Arial Black" panose="020B0A04020102020204" pitchFamily="34" charset="0"/>
              </a:rPr>
              <a:t>    6) artykułów biurowych do kwoty 300,00 zł </a:t>
            </a:r>
          </a:p>
        </p:txBody>
      </p:sp>
    </p:spTree>
    <p:extLst>
      <p:ext uri="{BB962C8B-B14F-4D97-AF65-F5344CB8AC3E}">
        <p14:creationId xmlns:p14="http://schemas.microsoft.com/office/powerpoint/2010/main" val="2888207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54D5F8-527A-443E-BB2D-21D6C13C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273"/>
          </a:xfrm>
        </p:spPr>
        <p:txBody>
          <a:bodyPr>
            <a:normAutofit/>
          </a:bodyPr>
          <a:lstStyle/>
          <a:p>
            <a:pPr algn="ctr"/>
            <a:r>
              <a:rPr lang="pl-PL" sz="1600" dirty="0">
                <a:latin typeface="Arial Black" panose="020B0A04020102020204" pitchFamily="34" charset="0"/>
              </a:rPr>
              <a:t>Proszę zapamiętać!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1D0A28-A73F-4235-9CF6-04D12AE2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734"/>
            <a:ext cx="10515600" cy="52122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sz="1600" dirty="0">
                <a:latin typeface="Arial Black" panose="020B0A04020102020204" pitchFamily="34" charset="0"/>
              </a:rPr>
              <a:t>Przed złożeniem wniosku należy dokładnie przeanalizować treść wniosku, ze szczególnym zwróceniem uwagi na planowane zakupy, gdyż możliwa jest tylko jednokrotna  zmiana w specyfikacji wydatków, wyłącznie za uprzednią zgodą Dyrektora PUP w Lipnie, na pisemny wniosek osoby objętej wsparciem i tylko w uzasadnionych przypadkach;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Wnioskodawca podpisuje klauzulę informacyjną przedsiębiorcy/pracodawcy( załącznik nr 6) natomiast jego współmałżonek, poręczyciele i ich współmałżonkowie podpisują klauzulę poręczyciela oraz współmałżonka(załącznik nr 7 - każdy na odrębnym egzemplarzu)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Załącznik nr 8 - </a:t>
            </a:r>
            <a:r>
              <a:rPr lang="pl-PL" sz="1600" b="1" dirty="0">
                <a:latin typeface="Arial Black" panose="020B0A04020102020204" pitchFamily="34" charset="0"/>
              </a:rPr>
              <a:t>formularz informacji przedstawianych przy ubieganiu się o pomoc de </a:t>
            </a:r>
            <a:r>
              <a:rPr lang="pl-PL" sz="1600" b="1" dirty="0" err="1">
                <a:latin typeface="Arial Black" panose="020B0A04020102020204" pitchFamily="34" charset="0"/>
              </a:rPr>
              <a:t>minimis</a:t>
            </a:r>
            <a:r>
              <a:rPr lang="pl-PL" sz="1600" dirty="0">
                <a:latin typeface="Arial Black" panose="020B0A04020102020204" pitchFamily="34" charset="0"/>
              </a:rPr>
              <a:t> do wniosku należy bezwzględnie wypełnić i podpisać.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Brak możliwości uzupełniania braków po  złożenia wniosku w siedzibie PUP w Lipnie;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Wnioskodawca potwierdza pozyskanie lokalu do prowadzenia działalności na okres min. 12 miesięcy;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Obowiązek prowadzenia działalności gospodarczej przez okres minimum 12 miesięcy bez możliwości jej zawieszania oraz podjęcia zatrudnienia, naruszenie tych obowiązków jak również innych zapisów umowy o dofinansowania podjęcia działalności gospodarczej, skutkować będzie obowiązkiem zwrotu otrzymanego wsparcia wraz z odsetkami ustawowymi od dnia otrzymania pomocy.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Brak zwrotu w wyznaczonym terminie skutkuje postępowaniem sadowym, także w stosunku do poręczycieli odpowiadających solidarnie.</a:t>
            </a:r>
          </a:p>
          <a:p>
            <a:pPr algn="just"/>
            <a:r>
              <a:rPr lang="pl-PL" sz="1600" dirty="0">
                <a:latin typeface="Arial Black" panose="020B0A04020102020204" pitchFamily="34" charset="0"/>
              </a:rPr>
              <a:t>Zapoznanie się z powyższą prezentacją odnotować należy w oświadczeniu zamieszczonym przy naborze wniosku, co z kolei stanowić będzie wypełnienie obowiązku uczestnictwa w spotkaniu organizacyjnym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     W przypadku pytań proszę o kontakt telefoniczny z pracownikiem merytorycznie odpowiedzialnym</a:t>
            </a:r>
          </a:p>
          <a:p>
            <a:pPr marL="0" indent="0" algn="just">
              <a:buNone/>
            </a:pPr>
            <a:r>
              <a:rPr lang="pl-PL" sz="1600" dirty="0">
                <a:latin typeface="Arial Black" panose="020B0A04020102020204" pitchFamily="34" charset="0"/>
              </a:rPr>
              <a:t>                               Dorota Wasielewska tel. 54 288 67 36</a:t>
            </a:r>
          </a:p>
          <a:p>
            <a:pPr algn="just"/>
            <a:endParaRPr lang="pl-PL" sz="1600" dirty="0">
              <a:latin typeface="Arial Black" panose="020B0A04020102020204" pitchFamily="34" charset="0"/>
            </a:endParaRPr>
          </a:p>
          <a:p>
            <a:endParaRPr lang="pl-PL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29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1077</Words>
  <Application>Microsoft Office PowerPoint</Application>
  <PresentationFormat>Panoramiczny</PresentationFormat>
  <Paragraphs>110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Monotype Corsiva</vt:lpstr>
      <vt:lpstr>Motyw pakietu Office</vt:lpstr>
      <vt:lpstr>Zasady przyznawania jednorazowych środków na podjęcie działalności gospodarczej w powiecie lipnowskim</vt:lpstr>
      <vt:lpstr>Kwota środków i warunki ich przyznania</vt:lpstr>
      <vt:lpstr>Zabezpieczenie zwrotu otrzymanych środków</vt:lpstr>
      <vt:lpstr>Wyłączenia z dofinansowania </vt:lpstr>
      <vt:lpstr>Wyłączenia z dofinansowania  c.d</vt:lpstr>
      <vt:lpstr>Wyłączenia z dofinansowania c.d</vt:lpstr>
      <vt:lpstr>Ograniczenia w wydatkowaniu</vt:lpstr>
      <vt:lpstr>Proszę zapamiętać!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przyznawania jednorazowych środków na podjęcie działalności gospodarczej w powiecie lipnowskim</dc:title>
  <dc:creator>Dorota Wasielewska</dc:creator>
  <cp:lastModifiedBy>Dorota Wasielewska</cp:lastModifiedBy>
  <cp:revision>40</cp:revision>
  <dcterms:created xsi:type="dcterms:W3CDTF">2020-02-19T06:54:34Z</dcterms:created>
  <dcterms:modified xsi:type="dcterms:W3CDTF">2020-05-27T13:55:11Z</dcterms:modified>
</cp:coreProperties>
</file>